
<file path=[Content_Types].xml><?xml version="1.0" encoding="utf-8"?>
<Types xmlns="http://schemas.openxmlformats.org/package/2006/content-types">
  <Default Extension="fntdata" ContentType="application/x-fontdat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embeddedFontLst>
    <p:embeddedFont>
      <p:font typeface="Calibri" panose="020F0502020204030204" pitchFamily="34" charset="0"/>
      <p:regular r:id="rId16"/>
      <p:bold r:id="rId17"/>
      <p:italic r:id="rId18"/>
      <p:boldItalic r:id="rId19"/>
    </p:embeddedFont>
    <p:embeddedFont>
      <p:font typeface="Nunito" panose="020B060402020202020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54" y="8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57bc40606d_0_1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57bc40606d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57bc40606d_0_1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57bc40606d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57bc40606d_0_1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57bc40606d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57bc40606d_0_1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57bc40606d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6c8eeed85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6c8eeed85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6c8eeed857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6c8eeed857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6c8eeed857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6c8eeed857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6c8eeed857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6c8eeed857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57bc40606d_0_1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57bc40606d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57bc40606d_0_1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57bc40606d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6f0b5a58d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6f0b5a58d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6f0b5a58de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6f0b5a58de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11"/>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noAutofit/>
          </a:bodyPr>
          <a:lstStyle>
            <a:lvl1pPr marL="457200" lvl="0" indent="-311150" algn="ctr">
              <a:spcBef>
                <a:spcPts val="0"/>
              </a:spcBef>
              <a:spcAft>
                <a:spcPts val="0"/>
              </a:spcAft>
              <a:buSzPts val="1300"/>
              <a:buChar char="●"/>
              <a:defRPr/>
            </a:lvl1pPr>
            <a:lvl2pPr marL="914400" lvl="1" indent="-298450" algn="ctr">
              <a:spcBef>
                <a:spcPts val="1600"/>
              </a:spcBef>
              <a:spcAft>
                <a:spcPts val="0"/>
              </a:spcAft>
              <a:buSzPts val="1100"/>
              <a:buChar char="○"/>
              <a:defRPr/>
            </a:lvl2pPr>
            <a:lvl3pPr marL="1371600" lvl="2" indent="-298450" algn="ctr">
              <a:spcBef>
                <a:spcPts val="1600"/>
              </a:spcBef>
              <a:spcAft>
                <a:spcPts val="0"/>
              </a:spcAft>
              <a:buSzPts val="1100"/>
              <a:buChar char="■"/>
              <a:defRPr/>
            </a:lvl3pPr>
            <a:lvl4pPr marL="1828800" lvl="3" indent="-298450" algn="ctr">
              <a:spcBef>
                <a:spcPts val="1600"/>
              </a:spcBef>
              <a:spcAft>
                <a:spcPts val="0"/>
              </a:spcAft>
              <a:buSzPts val="1100"/>
              <a:buChar char="●"/>
              <a:defRPr/>
            </a:lvl4pPr>
            <a:lvl5pPr marL="2286000" lvl="4" indent="-298450" algn="ctr">
              <a:spcBef>
                <a:spcPts val="1600"/>
              </a:spcBef>
              <a:spcAft>
                <a:spcPts val="0"/>
              </a:spcAft>
              <a:buSzPts val="1100"/>
              <a:buChar char="○"/>
              <a:defRPr/>
            </a:lvl5pPr>
            <a:lvl6pPr marL="2743200" lvl="5" indent="-298450" algn="ctr">
              <a:spcBef>
                <a:spcPts val="1600"/>
              </a:spcBef>
              <a:spcAft>
                <a:spcPts val="0"/>
              </a:spcAft>
              <a:buSzPts val="1100"/>
              <a:buChar char="■"/>
              <a:defRPr/>
            </a:lvl6pPr>
            <a:lvl7pPr marL="3200400" lvl="6" indent="-298450" algn="ctr">
              <a:spcBef>
                <a:spcPts val="1600"/>
              </a:spcBef>
              <a:spcAft>
                <a:spcPts val="0"/>
              </a:spcAft>
              <a:buSzPts val="1100"/>
              <a:buChar char="●"/>
              <a:defRPr/>
            </a:lvl7pPr>
            <a:lvl8pPr marL="3657600" lvl="7" indent="-298450" algn="ctr">
              <a:spcBef>
                <a:spcPts val="1600"/>
              </a:spcBef>
              <a:spcAft>
                <a:spcPts val="0"/>
              </a:spcAft>
              <a:buSzPts val="1100"/>
              <a:buChar char="○"/>
              <a:defRPr/>
            </a:lvl8pPr>
            <a:lvl9pPr marL="4114800" lvl="8" indent="-298450" algn="ctr">
              <a:spcBef>
                <a:spcPts val="1600"/>
              </a:spcBef>
              <a:spcAft>
                <a:spcPts val="1600"/>
              </a:spcAft>
              <a:buSzPts val="1100"/>
              <a:buChar char="■"/>
              <a:defRPr/>
            </a:lvl9pPr>
          </a:lstStyle>
          <a:p>
            <a:endParaRPr/>
          </a:p>
        </p:txBody>
      </p:sp>
      <p:sp>
        <p:nvSpPr>
          <p:cNvPr id="121" name="Google Shape;121;p1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3"/>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8" name="Google Shape;48;p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5" name="Google Shape;55;p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2" name="Google Shape;62;p5"/>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3" name="Google Shape;63;p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Google Shape;69;p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76" name="Google Shape;76;p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Google Shape;94;p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02" name="Google Shape;102;p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0"/>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noAutofit/>
          </a:bodyPr>
          <a:lstStyle>
            <a:lvl1pPr marL="457200" lvl="0" indent="-22860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3"/>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a:p>
          <a:p>
            <a:pPr marL="0" lvl="0" indent="0" algn="ctr" rtl="0">
              <a:spcBef>
                <a:spcPts val="0"/>
              </a:spcBef>
              <a:spcAft>
                <a:spcPts val="0"/>
              </a:spcAft>
              <a:buNone/>
            </a:pPr>
            <a:r>
              <a:rPr lang="en"/>
              <a:t>Programming 101</a:t>
            </a:r>
            <a:endParaRPr/>
          </a:p>
        </p:txBody>
      </p:sp>
      <p:sp>
        <p:nvSpPr>
          <p:cNvPr id="129" name="Google Shape;129;p13"/>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For Student Organization Advisors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2"/>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Planning an Event</a:t>
            </a:r>
            <a:endParaRPr/>
          </a:p>
        </p:txBody>
      </p:sp>
      <p:sp>
        <p:nvSpPr>
          <p:cNvPr id="192" name="Google Shape;192;p22"/>
          <p:cNvSpPr txBox="1">
            <a:spLocks noGrp="1"/>
          </p:cNvSpPr>
          <p:nvPr>
            <p:ph type="body" idx="1"/>
          </p:nvPr>
        </p:nvSpPr>
        <p:spPr>
          <a:xfrm>
            <a:off x="819150" y="1506625"/>
            <a:ext cx="7505700" cy="2932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Encourage your students to meet with their program adviser to walk through the process. This also ensures that all aspects of event planning are covered and they’re in communication with the right person</a:t>
            </a:r>
            <a:endParaRPr/>
          </a:p>
          <a:p>
            <a:pPr marL="457200" lvl="0" indent="-311150" algn="l" rtl="0">
              <a:spcBef>
                <a:spcPts val="1600"/>
              </a:spcBef>
              <a:spcAft>
                <a:spcPts val="0"/>
              </a:spcAft>
              <a:buSzPts val="1300"/>
              <a:buChar char="-"/>
            </a:pPr>
            <a:r>
              <a:rPr lang="en"/>
              <a:t>Reservation of Campus Space</a:t>
            </a:r>
            <a:endParaRPr/>
          </a:p>
          <a:p>
            <a:pPr marL="457200" lvl="0" indent="-311150" algn="l" rtl="0">
              <a:spcBef>
                <a:spcPts val="0"/>
              </a:spcBef>
              <a:spcAft>
                <a:spcPts val="0"/>
              </a:spcAft>
              <a:buSzPts val="1300"/>
              <a:buChar char="-"/>
            </a:pPr>
            <a:r>
              <a:rPr lang="en"/>
              <a:t>Booking Off-Campus Space</a:t>
            </a:r>
            <a:endParaRPr/>
          </a:p>
          <a:p>
            <a:pPr marL="457200" lvl="0" indent="-311150" algn="l" rtl="0">
              <a:spcBef>
                <a:spcPts val="0"/>
              </a:spcBef>
              <a:spcAft>
                <a:spcPts val="0"/>
              </a:spcAft>
              <a:buSzPts val="1300"/>
              <a:buChar char="-"/>
            </a:pPr>
            <a:r>
              <a:rPr lang="en"/>
              <a:t>Contracting Performers, vendors, etc.</a:t>
            </a:r>
            <a:endParaRPr/>
          </a:p>
          <a:p>
            <a:pPr marL="457200" lvl="0" indent="-311150" algn="l" rtl="0">
              <a:spcBef>
                <a:spcPts val="0"/>
              </a:spcBef>
              <a:spcAft>
                <a:spcPts val="0"/>
              </a:spcAft>
              <a:buSzPts val="1300"/>
              <a:buChar char="-"/>
            </a:pPr>
            <a:r>
              <a:rPr lang="en"/>
              <a:t>Ordering Food through Sodexo</a:t>
            </a:r>
            <a:endParaRPr/>
          </a:p>
          <a:p>
            <a:pPr marL="457200" lvl="0" indent="-311150" algn="l" rtl="0">
              <a:spcBef>
                <a:spcPts val="0"/>
              </a:spcBef>
              <a:spcAft>
                <a:spcPts val="0"/>
              </a:spcAft>
              <a:buSzPts val="1300"/>
              <a:buChar char="-"/>
            </a:pPr>
            <a:r>
              <a:rPr lang="en"/>
              <a:t>Reserving SUPD Detail</a:t>
            </a:r>
            <a:endParaRPr/>
          </a:p>
          <a:p>
            <a:pPr marL="457200" lvl="0" indent="-311150" algn="l" rtl="0">
              <a:spcBef>
                <a:spcPts val="0"/>
              </a:spcBef>
              <a:spcAft>
                <a:spcPts val="0"/>
              </a:spcAft>
              <a:buSzPts val="1300"/>
              <a:buChar char="-"/>
            </a:pPr>
            <a:r>
              <a:rPr lang="en"/>
              <a:t>Reserve Media Services</a:t>
            </a:r>
            <a:endParaRPr/>
          </a:p>
          <a:p>
            <a:pPr marL="457200" lvl="0" indent="-311150" algn="l" rtl="0">
              <a:spcBef>
                <a:spcPts val="0"/>
              </a:spcBef>
              <a:spcAft>
                <a:spcPts val="0"/>
              </a:spcAft>
              <a:buSzPts val="1300"/>
              <a:buChar char="-"/>
            </a:pPr>
            <a:r>
              <a:rPr lang="en"/>
              <a:t>Submit Facilities Request</a:t>
            </a:r>
            <a:endParaRPr/>
          </a:p>
          <a:p>
            <a:pPr marL="457200" lvl="0" indent="-311150" algn="l" rtl="0">
              <a:spcBef>
                <a:spcPts val="0"/>
              </a:spcBef>
              <a:spcAft>
                <a:spcPts val="0"/>
              </a:spcAft>
              <a:buSzPts val="1300"/>
              <a:buChar char="-"/>
            </a:pPr>
            <a:r>
              <a:rPr lang="en"/>
              <a:t>Submitting Check Requests</a:t>
            </a:r>
            <a:endParaRPr/>
          </a:p>
          <a:p>
            <a:pPr marL="457200" lvl="0" indent="-311150" algn="l" rtl="0">
              <a:spcBef>
                <a:spcPts val="0"/>
              </a:spcBef>
              <a:spcAft>
                <a:spcPts val="0"/>
              </a:spcAft>
              <a:buSzPts val="1300"/>
              <a:buChar char="-"/>
            </a:pPr>
            <a:r>
              <a:rPr lang="en"/>
              <a:t>Selling Tickets</a:t>
            </a:r>
            <a:endParaRPr/>
          </a:p>
          <a:p>
            <a:pPr marL="457200" lvl="0" indent="-311150" algn="l" rtl="0">
              <a:spcBef>
                <a:spcPts val="0"/>
              </a:spcBef>
              <a:spcAft>
                <a:spcPts val="0"/>
              </a:spcAft>
              <a:buSzPts val="1300"/>
              <a:buChar char="-"/>
            </a:pPr>
            <a:r>
              <a:rPr lang="en"/>
              <a:t>Waivers for Off-Campus Trips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3"/>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Free Campus Resources</a:t>
            </a:r>
            <a:endParaRPr/>
          </a:p>
        </p:txBody>
      </p:sp>
      <p:sp>
        <p:nvSpPr>
          <p:cNvPr id="198" name="Google Shape;198;p23"/>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On Campus Space</a:t>
            </a:r>
            <a:br>
              <a:rPr lang="en"/>
            </a:br>
            <a:r>
              <a:rPr lang="en"/>
              <a:t>LEAP Club Executive Officer Training</a:t>
            </a:r>
            <a:br>
              <a:rPr lang="en"/>
            </a:br>
            <a:r>
              <a:rPr lang="en"/>
              <a:t>WSFR - Suffolk Free Radio Free DJ Services</a:t>
            </a:r>
            <a:br>
              <a:rPr lang="en"/>
            </a:br>
            <a:r>
              <a:rPr lang="en"/>
              <a:t>UDOT - Lighting and Sound Operators</a:t>
            </a:r>
            <a:br>
              <a:rPr lang="en"/>
            </a:br>
            <a:r>
              <a:rPr lang="en"/>
              <a:t>50 Flyers for Marketing Purposes</a:t>
            </a:r>
            <a:br>
              <a:rPr lang="en"/>
            </a:br>
            <a:r>
              <a:rPr lang="en"/>
              <a:t>Carousel Digital Screen Marketing</a:t>
            </a:r>
            <a:br>
              <a:rPr lang="en"/>
            </a:br>
            <a:r>
              <a:rPr lang="en"/>
              <a:t>Graphic Design Services</a:t>
            </a:r>
            <a:br>
              <a:rPr lang="en"/>
            </a:br>
            <a:r>
              <a:rPr lang="en"/>
              <a:t>Media Services</a:t>
            </a:r>
            <a:br>
              <a:rPr lang="en"/>
            </a:br>
            <a:r>
              <a:rPr lang="en"/>
              <a:t>Facilities Set Up</a:t>
            </a:r>
            <a:br>
              <a:rPr lang="en"/>
            </a:b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Other Club Support:</a:t>
            </a:r>
            <a:endParaRPr/>
          </a:p>
        </p:txBody>
      </p:sp>
      <p:sp>
        <p:nvSpPr>
          <p:cNvPr id="204" name="Google Shape;204;p2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a:t>Leadership Training Supplies</a:t>
            </a:r>
            <a:endParaRPr/>
          </a:p>
          <a:p>
            <a:pPr marL="457200" lvl="0" indent="-311150" algn="l" rtl="0">
              <a:spcBef>
                <a:spcPts val="0"/>
              </a:spcBef>
              <a:spcAft>
                <a:spcPts val="0"/>
              </a:spcAft>
              <a:buSzPts val="1300"/>
              <a:buChar char="-"/>
            </a:pPr>
            <a:r>
              <a:rPr lang="en"/>
              <a:t>Conflict Management Support</a:t>
            </a:r>
            <a:endParaRPr/>
          </a:p>
          <a:p>
            <a:pPr marL="457200" lvl="0" indent="-311150" algn="l" rtl="0">
              <a:spcBef>
                <a:spcPts val="0"/>
              </a:spcBef>
              <a:spcAft>
                <a:spcPts val="0"/>
              </a:spcAft>
              <a:buSzPts val="1300"/>
              <a:buChar char="-"/>
            </a:pPr>
            <a:r>
              <a:rPr lang="en"/>
              <a:t>Personality Testing</a:t>
            </a:r>
            <a:endParaRPr/>
          </a:p>
          <a:p>
            <a:pPr marL="457200" lvl="0" indent="-311150" algn="l" rtl="0">
              <a:spcBef>
                <a:spcPts val="0"/>
              </a:spcBef>
              <a:spcAft>
                <a:spcPts val="0"/>
              </a:spcAft>
              <a:buSzPts val="1300"/>
              <a:buChar char="-"/>
            </a:pPr>
            <a:r>
              <a:rPr lang="en"/>
              <a:t>Goal Setting</a:t>
            </a:r>
            <a:endParaRPr/>
          </a:p>
          <a:p>
            <a:pPr marL="457200" lvl="0" indent="-311150" algn="l" rtl="0">
              <a:spcBef>
                <a:spcPts val="0"/>
              </a:spcBef>
              <a:spcAft>
                <a:spcPts val="0"/>
              </a:spcAft>
              <a:buSzPts val="1300"/>
              <a:buChar char="-"/>
            </a:pPr>
            <a:r>
              <a:rPr lang="en"/>
              <a:t>Customizable trainings!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5"/>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Direct your club to us, we’re here to help!</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4"/>
          <p:cNvSpPr txBox="1">
            <a:spLocks noGrp="1"/>
          </p:cNvSpPr>
          <p:nvPr>
            <p:ph type="title"/>
          </p:nvPr>
        </p:nvSpPr>
        <p:spPr>
          <a:xfrm>
            <a:off x="819150" y="882625"/>
            <a:ext cx="78363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Office of Student Leadership &amp; Involvement</a:t>
            </a:r>
            <a:endParaRPr/>
          </a:p>
        </p:txBody>
      </p:sp>
      <p:sp>
        <p:nvSpPr>
          <p:cNvPr id="135" name="Google Shape;135;p14"/>
          <p:cNvSpPr txBox="1">
            <a:spLocks noGrp="1"/>
          </p:cNvSpPr>
          <p:nvPr>
            <p:ph type="body" idx="2"/>
          </p:nvPr>
        </p:nvSpPr>
        <p:spPr>
          <a:xfrm>
            <a:off x="854250" y="1690675"/>
            <a:ext cx="7435500" cy="24480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a:t>Located in Sawyer on the 3rd Floor </a:t>
            </a:r>
            <a:endParaRPr/>
          </a:p>
          <a:p>
            <a:pPr marL="457200" lvl="0" indent="-311150" algn="l" rtl="0">
              <a:spcBef>
                <a:spcPts val="0"/>
              </a:spcBef>
              <a:spcAft>
                <a:spcPts val="0"/>
              </a:spcAft>
              <a:buSzPts val="1300"/>
              <a:buChar char="●"/>
            </a:pPr>
            <a:r>
              <a:rPr lang="en"/>
              <a:t>Advise 100+ Student Groups including: Cultural, Club Sports, Media Groups, Academic, Special Interest, Social Justice, Fraternity &amp; Sorority Life, and Programming</a:t>
            </a:r>
            <a:endParaRPr/>
          </a:p>
          <a:p>
            <a:pPr marL="457200" lvl="0" indent="-311150" algn="l" rtl="0">
              <a:spcBef>
                <a:spcPts val="0"/>
              </a:spcBef>
              <a:spcAft>
                <a:spcPts val="0"/>
              </a:spcAft>
              <a:buSzPts val="1300"/>
              <a:buChar char="●"/>
            </a:pPr>
            <a:r>
              <a:rPr lang="en"/>
              <a:t>Offer programming and logistic support for RSOs</a:t>
            </a:r>
            <a:endParaRPr/>
          </a:p>
          <a:p>
            <a:pPr marL="457200" lvl="0" indent="-311150" algn="l" rtl="0">
              <a:spcBef>
                <a:spcPts val="0"/>
              </a:spcBef>
              <a:spcAft>
                <a:spcPts val="0"/>
              </a:spcAft>
              <a:buSzPts val="1300"/>
              <a:buChar char="●"/>
            </a:pPr>
            <a:r>
              <a:rPr lang="en"/>
              <a:t>Provide training, workshops, and meditations as necessary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5"/>
          <p:cNvSpPr txBox="1">
            <a:spLocks noGrp="1"/>
          </p:cNvSpPr>
          <p:nvPr>
            <p:ph type="title"/>
          </p:nvPr>
        </p:nvSpPr>
        <p:spPr>
          <a:xfrm>
            <a:off x="819150" y="44415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Program Advising Model</a:t>
            </a:r>
            <a:endParaRPr/>
          </a:p>
        </p:txBody>
      </p:sp>
      <p:sp>
        <p:nvSpPr>
          <p:cNvPr id="141" name="Google Shape;141;p15"/>
          <p:cNvSpPr/>
          <p:nvPr/>
        </p:nvSpPr>
        <p:spPr>
          <a:xfrm>
            <a:off x="3613600" y="2516225"/>
            <a:ext cx="2079600" cy="555000"/>
          </a:xfrm>
          <a:prstGeom prst="flowChartAlternateProcess">
            <a:avLst/>
          </a:prstGeom>
          <a:solidFill>
            <a:srgbClr val="FFE5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Registered Student Organization (RSO)</a:t>
            </a:r>
            <a:endParaRPr/>
          </a:p>
        </p:txBody>
      </p:sp>
      <p:sp>
        <p:nvSpPr>
          <p:cNvPr id="142" name="Google Shape;142;p15"/>
          <p:cNvSpPr/>
          <p:nvPr/>
        </p:nvSpPr>
        <p:spPr>
          <a:xfrm>
            <a:off x="1630200" y="1332100"/>
            <a:ext cx="1902000" cy="784500"/>
          </a:xfrm>
          <a:prstGeom prst="roundRect">
            <a:avLst>
              <a:gd name="adj" fmla="val 16667"/>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Faculty/Staff Advisor</a:t>
            </a:r>
            <a:br>
              <a:rPr lang="en"/>
            </a:br>
            <a:r>
              <a:rPr lang="en"/>
              <a:t>(You)</a:t>
            </a:r>
            <a:endParaRPr/>
          </a:p>
        </p:txBody>
      </p:sp>
      <p:sp>
        <p:nvSpPr>
          <p:cNvPr id="143" name="Google Shape;143;p15"/>
          <p:cNvSpPr/>
          <p:nvPr/>
        </p:nvSpPr>
        <p:spPr>
          <a:xfrm>
            <a:off x="5760225" y="1398750"/>
            <a:ext cx="1902000" cy="784500"/>
          </a:xfrm>
          <a:prstGeom prst="roundRect">
            <a:avLst>
              <a:gd name="adj" fmla="val 16667"/>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Program Advisor</a:t>
            </a:r>
            <a:br>
              <a:rPr lang="en"/>
            </a:br>
            <a:r>
              <a:rPr lang="en"/>
              <a:t>(SLI Staff)</a:t>
            </a:r>
            <a:endParaRPr/>
          </a:p>
        </p:txBody>
      </p:sp>
      <p:sp>
        <p:nvSpPr>
          <p:cNvPr id="144" name="Google Shape;144;p15"/>
          <p:cNvSpPr/>
          <p:nvPr/>
        </p:nvSpPr>
        <p:spPr>
          <a:xfrm rot="-9389652">
            <a:off x="2392945" y="2372042"/>
            <a:ext cx="1043271" cy="399440"/>
          </a:xfrm>
          <a:prstGeom prst="leftArrow">
            <a:avLst>
              <a:gd name="adj1" fmla="val 50000"/>
              <a:gd name="adj2" fmla="val 50005"/>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5"/>
          <p:cNvSpPr/>
          <p:nvPr/>
        </p:nvSpPr>
        <p:spPr>
          <a:xfrm rot="-1791684">
            <a:off x="5790447" y="2371865"/>
            <a:ext cx="1042973" cy="399789"/>
          </a:xfrm>
          <a:prstGeom prst="leftArrow">
            <a:avLst>
              <a:gd name="adj1" fmla="val 50000"/>
              <a:gd name="adj2" fmla="val 50005"/>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5"/>
          <p:cNvSpPr txBox="1"/>
          <p:nvPr/>
        </p:nvSpPr>
        <p:spPr>
          <a:xfrm>
            <a:off x="819150" y="2474100"/>
            <a:ext cx="2168400" cy="160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libri"/>
                <a:ea typeface="Calibri"/>
                <a:cs typeface="Calibri"/>
                <a:sym typeface="Calibri"/>
              </a:rPr>
              <a:t>Will Provide…</a:t>
            </a:r>
            <a:endParaRPr>
              <a:latin typeface="Calibri"/>
              <a:ea typeface="Calibri"/>
              <a:cs typeface="Calibri"/>
              <a:sym typeface="Calibri"/>
            </a:endParaRPr>
          </a:p>
          <a:p>
            <a:pPr marL="457200" lvl="0" indent="-317500" algn="l" rtl="0">
              <a:spcBef>
                <a:spcPts val="0"/>
              </a:spcBef>
              <a:spcAft>
                <a:spcPts val="0"/>
              </a:spcAft>
              <a:buSzPts val="1400"/>
              <a:buFont typeface="Calibri"/>
              <a:buChar char="❏"/>
            </a:pPr>
            <a:r>
              <a:rPr lang="en">
                <a:latin typeface="Calibri"/>
                <a:ea typeface="Calibri"/>
                <a:cs typeface="Calibri"/>
                <a:sym typeface="Calibri"/>
              </a:rPr>
              <a:t>Meeting Content</a:t>
            </a:r>
            <a:endParaRPr>
              <a:latin typeface="Calibri"/>
              <a:ea typeface="Calibri"/>
              <a:cs typeface="Calibri"/>
              <a:sym typeface="Calibri"/>
            </a:endParaRPr>
          </a:p>
          <a:p>
            <a:pPr marL="457200" lvl="0" indent="-317500" algn="l" rtl="0">
              <a:spcBef>
                <a:spcPts val="0"/>
              </a:spcBef>
              <a:spcAft>
                <a:spcPts val="0"/>
              </a:spcAft>
              <a:buSzPts val="1400"/>
              <a:buFont typeface="Calibri"/>
              <a:buChar char="❏"/>
            </a:pPr>
            <a:r>
              <a:rPr lang="en">
                <a:latin typeface="Calibri"/>
                <a:ea typeface="Calibri"/>
                <a:cs typeface="Calibri"/>
                <a:sym typeface="Calibri"/>
              </a:rPr>
              <a:t>Club Mission</a:t>
            </a:r>
            <a:endParaRPr>
              <a:latin typeface="Calibri"/>
              <a:ea typeface="Calibri"/>
              <a:cs typeface="Calibri"/>
              <a:sym typeface="Calibri"/>
            </a:endParaRPr>
          </a:p>
          <a:p>
            <a:pPr marL="457200" lvl="0" indent="-317500" algn="l" rtl="0">
              <a:spcBef>
                <a:spcPts val="0"/>
              </a:spcBef>
              <a:spcAft>
                <a:spcPts val="0"/>
              </a:spcAft>
              <a:buSzPts val="1400"/>
              <a:buFont typeface="Calibri"/>
              <a:buChar char="❏"/>
            </a:pPr>
            <a:r>
              <a:rPr lang="en">
                <a:latin typeface="Calibri"/>
                <a:ea typeface="Calibri"/>
                <a:cs typeface="Calibri"/>
                <a:sym typeface="Calibri"/>
              </a:rPr>
              <a:t>Networking</a:t>
            </a:r>
            <a:endParaRPr>
              <a:latin typeface="Calibri"/>
              <a:ea typeface="Calibri"/>
              <a:cs typeface="Calibri"/>
              <a:sym typeface="Calibri"/>
            </a:endParaRPr>
          </a:p>
          <a:p>
            <a:pPr marL="457200" lvl="0" indent="-317500" algn="l" rtl="0">
              <a:spcBef>
                <a:spcPts val="0"/>
              </a:spcBef>
              <a:spcAft>
                <a:spcPts val="0"/>
              </a:spcAft>
              <a:buSzPts val="1400"/>
              <a:buFont typeface="Calibri"/>
              <a:buChar char="❏"/>
            </a:pPr>
            <a:r>
              <a:rPr lang="en">
                <a:latin typeface="Calibri"/>
                <a:ea typeface="Calibri"/>
                <a:cs typeface="Calibri"/>
                <a:sym typeface="Calibri"/>
              </a:rPr>
              <a:t>Goal Setting</a:t>
            </a:r>
            <a:endParaRPr>
              <a:latin typeface="Calibri"/>
              <a:ea typeface="Calibri"/>
              <a:cs typeface="Calibri"/>
              <a:sym typeface="Calibri"/>
            </a:endParaRPr>
          </a:p>
          <a:p>
            <a:pPr marL="457200" lvl="0" indent="-317500" algn="l" rtl="0">
              <a:spcBef>
                <a:spcPts val="0"/>
              </a:spcBef>
              <a:spcAft>
                <a:spcPts val="0"/>
              </a:spcAft>
              <a:buSzPts val="1400"/>
              <a:buFont typeface="Calibri"/>
              <a:buChar char="❏"/>
            </a:pPr>
            <a:r>
              <a:rPr lang="en">
                <a:latin typeface="Calibri"/>
                <a:ea typeface="Calibri"/>
                <a:cs typeface="Calibri"/>
                <a:sym typeface="Calibri"/>
              </a:rPr>
              <a:t>Program Suggestion</a:t>
            </a:r>
            <a:endParaRPr>
              <a:latin typeface="Calibri"/>
              <a:ea typeface="Calibri"/>
              <a:cs typeface="Calibri"/>
              <a:sym typeface="Calibri"/>
            </a:endParaRPr>
          </a:p>
          <a:p>
            <a:pPr marL="457200" lvl="0" indent="-317500" algn="l" rtl="0">
              <a:spcBef>
                <a:spcPts val="0"/>
              </a:spcBef>
              <a:spcAft>
                <a:spcPts val="0"/>
              </a:spcAft>
              <a:buSzPts val="1400"/>
              <a:buFont typeface="Calibri"/>
              <a:buChar char="❏"/>
            </a:pPr>
            <a:r>
              <a:rPr lang="en">
                <a:latin typeface="Calibri"/>
                <a:ea typeface="Calibri"/>
                <a:cs typeface="Calibri"/>
                <a:sym typeface="Calibri"/>
              </a:rPr>
              <a:t>Mediation</a:t>
            </a:r>
            <a:endParaRPr>
              <a:latin typeface="Calibri"/>
              <a:ea typeface="Calibri"/>
              <a:cs typeface="Calibri"/>
              <a:sym typeface="Calibri"/>
            </a:endParaRPr>
          </a:p>
          <a:p>
            <a:pPr marL="914400" lvl="1" indent="-317500" algn="l" rtl="0">
              <a:spcBef>
                <a:spcPts val="0"/>
              </a:spcBef>
              <a:spcAft>
                <a:spcPts val="0"/>
              </a:spcAft>
              <a:buSzPts val="1400"/>
              <a:buFont typeface="Calibri"/>
              <a:buChar char="❏"/>
            </a:pPr>
            <a:r>
              <a:rPr lang="en">
                <a:latin typeface="Calibri"/>
                <a:ea typeface="Calibri"/>
                <a:cs typeface="Calibri"/>
                <a:sym typeface="Calibri"/>
              </a:rPr>
              <a:t>And More...</a:t>
            </a:r>
            <a:endParaRPr>
              <a:latin typeface="Calibri"/>
              <a:ea typeface="Calibri"/>
              <a:cs typeface="Calibri"/>
              <a:sym typeface="Calibri"/>
            </a:endParaRPr>
          </a:p>
        </p:txBody>
      </p:sp>
      <p:sp>
        <p:nvSpPr>
          <p:cNvPr id="147" name="Google Shape;147;p15"/>
          <p:cNvSpPr txBox="1"/>
          <p:nvPr/>
        </p:nvSpPr>
        <p:spPr>
          <a:xfrm>
            <a:off x="6930650" y="2116600"/>
            <a:ext cx="2079600" cy="169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libri"/>
                <a:ea typeface="Calibri"/>
                <a:cs typeface="Calibri"/>
                <a:sym typeface="Calibri"/>
              </a:rPr>
              <a:t>Will Provide…</a:t>
            </a:r>
            <a:endParaRPr>
              <a:latin typeface="Calibri"/>
              <a:ea typeface="Calibri"/>
              <a:cs typeface="Calibri"/>
              <a:sym typeface="Calibri"/>
            </a:endParaRPr>
          </a:p>
          <a:p>
            <a:pPr marL="457200" lvl="0" indent="-317500" algn="l" rtl="0">
              <a:spcBef>
                <a:spcPts val="0"/>
              </a:spcBef>
              <a:spcAft>
                <a:spcPts val="0"/>
              </a:spcAft>
              <a:buSzPts val="1400"/>
              <a:buFont typeface="Calibri"/>
              <a:buChar char="❏"/>
            </a:pPr>
            <a:r>
              <a:rPr lang="en">
                <a:latin typeface="Calibri"/>
                <a:ea typeface="Calibri"/>
                <a:cs typeface="Calibri"/>
                <a:sym typeface="Calibri"/>
              </a:rPr>
              <a:t>Resources:</a:t>
            </a:r>
            <a:endParaRPr>
              <a:latin typeface="Calibri"/>
              <a:ea typeface="Calibri"/>
              <a:cs typeface="Calibri"/>
              <a:sym typeface="Calibri"/>
            </a:endParaRPr>
          </a:p>
          <a:p>
            <a:pPr marL="914400" lvl="1" indent="-317500" algn="l" rtl="0">
              <a:spcBef>
                <a:spcPts val="0"/>
              </a:spcBef>
              <a:spcAft>
                <a:spcPts val="0"/>
              </a:spcAft>
              <a:buSzPts val="1400"/>
              <a:buFont typeface="Calibri"/>
              <a:buChar char="❏"/>
            </a:pPr>
            <a:r>
              <a:rPr lang="en">
                <a:latin typeface="Calibri"/>
                <a:ea typeface="Calibri"/>
                <a:cs typeface="Calibri"/>
                <a:sym typeface="Calibri"/>
              </a:rPr>
              <a:t>Printing</a:t>
            </a:r>
            <a:endParaRPr>
              <a:latin typeface="Calibri"/>
              <a:ea typeface="Calibri"/>
              <a:cs typeface="Calibri"/>
              <a:sym typeface="Calibri"/>
            </a:endParaRPr>
          </a:p>
          <a:p>
            <a:pPr marL="914400" lvl="1" indent="-317500" algn="l" rtl="0">
              <a:spcBef>
                <a:spcPts val="0"/>
              </a:spcBef>
              <a:spcAft>
                <a:spcPts val="0"/>
              </a:spcAft>
              <a:buSzPts val="1400"/>
              <a:buFont typeface="Calibri"/>
              <a:buChar char="❏"/>
            </a:pPr>
            <a:r>
              <a:rPr lang="en">
                <a:latin typeface="Calibri"/>
                <a:ea typeface="Calibri"/>
                <a:cs typeface="Calibri"/>
                <a:sym typeface="Calibri"/>
              </a:rPr>
              <a:t>Purchasing</a:t>
            </a:r>
            <a:endParaRPr>
              <a:latin typeface="Calibri"/>
              <a:ea typeface="Calibri"/>
              <a:cs typeface="Calibri"/>
              <a:sym typeface="Calibri"/>
            </a:endParaRPr>
          </a:p>
          <a:p>
            <a:pPr marL="914400" lvl="1" indent="-317500" algn="l" rtl="0">
              <a:spcBef>
                <a:spcPts val="0"/>
              </a:spcBef>
              <a:spcAft>
                <a:spcPts val="0"/>
              </a:spcAft>
              <a:buSzPts val="1400"/>
              <a:buFont typeface="Calibri"/>
              <a:buChar char="❏"/>
            </a:pPr>
            <a:r>
              <a:rPr lang="en">
                <a:latin typeface="Calibri"/>
                <a:ea typeface="Calibri"/>
                <a:cs typeface="Calibri"/>
                <a:sym typeface="Calibri"/>
              </a:rPr>
              <a:t>Room Res.</a:t>
            </a:r>
            <a:endParaRPr>
              <a:latin typeface="Calibri"/>
              <a:ea typeface="Calibri"/>
              <a:cs typeface="Calibri"/>
              <a:sym typeface="Calibri"/>
            </a:endParaRPr>
          </a:p>
          <a:p>
            <a:pPr marL="914400" lvl="1" indent="-317500" algn="l" rtl="0">
              <a:spcBef>
                <a:spcPts val="0"/>
              </a:spcBef>
              <a:spcAft>
                <a:spcPts val="0"/>
              </a:spcAft>
              <a:buSzPts val="1400"/>
              <a:buFont typeface="Calibri"/>
              <a:buChar char="❏"/>
            </a:pPr>
            <a:r>
              <a:rPr lang="en">
                <a:latin typeface="Calibri"/>
                <a:ea typeface="Calibri"/>
                <a:cs typeface="Calibri"/>
                <a:sym typeface="Calibri"/>
              </a:rPr>
              <a:t>Marketing</a:t>
            </a:r>
            <a:endParaRPr>
              <a:latin typeface="Calibri"/>
              <a:ea typeface="Calibri"/>
              <a:cs typeface="Calibri"/>
              <a:sym typeface="Calibri"/>
            </a:endParaRPr>
          </a:p>
          <a:p>
            <a:pPr marL="457200" lvl="0" indent="-317500" algn="l" rtl="0">
              <a:spcBef>
                <a:spcPts val="0"/>
              </a:spcBef>
              <a:spcAft>
                <a:spcPts val="0"/>
              </a:spcAft>
              <a:buSzPts val="1400"/>
              <a:buFont typeface="Calibri"/>
              <a:buChar char="❏"/>
            </a:pPr>
            <a:r>
              <a:rPr lang="en">
                <a:latin typeface="Calibri"/>
                <a:ea typeface="Calibri"/>
                <a:cs typeface="Calibri"/>
                <a:sym typeface="Calibri"/>
              </a:rPr>
              <a:t>Officer Training</a:t>
            </a:r>
            <a:endParaRPr>
              <a:latin typeface="Calibri"/>
              <a:ea typeface="Calibri"/>
              <a:cs typeface="Calibri"/>
              <a:sym typeface="Calibri"/>
            </a:endParaRPr>
          </a:p>
          <a:p>
            <a:pPr marL="457200" lvl="0" indent="-317500" algn="l" rtl="0">
              <a:spcBef>
                <a:spcPts val="0"/>
              </a:spcBef>
              <a:spcAft>
                <a:spcPts val="0"/>
              </a:spcAft>
              <a:buSzPts val="1400"/>
              <a:buFont typeface="Calibri"/>
              <a:buChar char="❏"/>
            </a:pPr>
            <a:r>
              <a:rPr lang="en">
                <a:latin typeface="Calibri"/>
                <a:ea typeface="Calibri"/>
                <a:cs typeface="Calibri"/>
                <a:sym typeface="Calibri"/>
              </a:rPr>
              <a:t>Travel Logistics</a:t>
            </a:r>
            <a:endParaRPr>
              <a:latin typeface="Calibri"/>
              <a:ea typeface="Calibri"/>
              <a:cs typeface="Calibri"/>
              <a:sym typeface="Calibri"/>
            </a:endParaRPr>
          </a:p>
          <a:p>
            <a:pPr marL="457200" lvl="0" indent="-317500" algn="l" rtl="0">
              <a:spcBef>
                <a:spcPts val="0"/>
              </a:spcBef>
              <a:spcAft>
                <a:spcPts val="0"/>
              </a:spcAft>
              <a:buSzPts val="1400"/>
              <a:buFont typeface="Calibri"/>
              <a:buChar char="❏"/>
            </a:pPr>
            <a:r>
              <a:rPr lang="en">
                <a:latin typeface="Calibri"/>
                <a:ea typeface="Calibri"/>
                <a:cs typeface="Calibri"/>
                <a:sym typeface="Calibri"/>
              </a:rPr>
              <a:t>Contracts</a:t>
            </a:r>
            <a:endParaRPr>
              <a:latin typeface="Calibri"/>
              <a:ea typeface="Calibri"/>
              <a:cs typeface="Calibri"/>
              <a:sym typeface="Calibri"/>
            </a:endParaRPr>
          </a:p>
          <a:p>
            <a:pPr marL="457200" lvl="0" indent="-317500" algn="l" rtl="0">
              <a:spcBef>
                <a:spcPts val="0"/>
              </a:spcBef>
              <a:spcAft>
                <a:spcPts val="0"/>
              </a:spcAft>
              <a:buSzPts val="1400"/>
              <a:buFont typeface="Calibri"/>
              <a:buChar char="❏"/>
            </a:pPr>
            <a:r>
              <a:rPr lang="en">
                <a:latin typeface="Calibri"/>
                <a:ea typeface="Calibri"/>
                <a:cs typeface="Calibri"/>
                <a:sym typeface="Calibri"/>
              </a:rPr>
              <a:t>Club Registration</a:t>
            </a:r>
            <a:endParaRPr>
              <a:latin typeface="Calibri"/>
              <a:ea typeface="Calibri"/>
              <a:cs typeface="Calibri"/>
              <a:sym typeface="Calibri"/>
            </a:endParaRPr>
          </a:p>
          <a:p>
            <a:pPr marL="457200" lvl="0" indent="-317500" algn="l" rtl="0">
              <a:spcBef>
                <a:spcPts val="0"/>
              </a:spcBef>
              <a:spcAft>
                <a:spcPts val="0"/>
              </a:spcAft>
              <a:buSzPts val="1400"/>
              <a:buFont typeface="Calibri"/>
              <a:buChar char="❏"/>
            </a:pPr>
            <a:r>
              <a:rPr lang="en">
                <a:latin typeface="Calibri"/>
                <a:ea typeface="Calibri"/>
                <a:cs typeface="Calibri"/>
                <a:sym typeface="Calibri"/>
              </a:rPr>
              <a:t>SGA Policy Support</a:t>
            </a:r>
            <a:endParaRPr>
              <a:latin typeface="Calibri"/>
              <a:ea typeface="Calibri"/>
              <a:cs typeface="Calibri"/>
              <a:sym typeface="Calibri"/>
            </a:endParaRPr>
          </a:p>
          <a:p>
            <a:pPr marL="914400" lvl="1" indent="-317500" algn="l" rtl="0">
              <a:spcBef>
                <a:spcPts val="0"/>
              </a:spcBef>
              <a:spcAft>
                <a:spcPts val="0"/>
              </a:spcAft>
              <a:buSzPts val="1400"/>
              <a:buFont typeface="Calibri"/>
              <a:buChar char="❏"/>
            </a:pPr>
            <a:r>
              <a:rPr lang="en">
                <a:latin typeface="Calibri"/>
                <a:ea typeface="Calibri"/>
                <a:cs typeface="Calibri"/>
                <a:sym typeface="Calibri"/>
              </a:rPr>
              <a:t>And More...</a:t>
            </a:r>
            <a:endParaRPr>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is expected of an advisor?</a:t>
            </a:r>
            <a:endParaRPr/>
          </a:p>
        </p:txBody>
      </p:sp>
      <p:sp>
        <p:nvSpPr>
          <p:cNvPr id="153" name="Google Shape;153;p16"/>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sz="1400"/>
              <a:t>Guide and Support students in leadership roles</a:t>
            </a:r>
            <a:endParaRPr sz="1400"/>
          </a:p>
          <a:p>
            <a:pPr marL="457200" lvl="0" indent="-317500" algn="l" rtl="0">
              <a:spcBef>
                <a:spcPts val="0"/>
              </a:spcBef>
              <a:spcAft>
                <a:spcPts val="0"/>
              </a:spcAft>
              <a:buSzPts val="1400"/>
              <a:buChar char="●"/>
            </a:pPr>
            <a:r>
              <a:rPr lang="en" sz="1400"/>
              <a:t>Advise students in organization related matters</a:t>
            </a:r>
            <a:endParaRPr sz="1400"/>
          </a:p>
          <a:p>
            <a:pPr marL="457200" lvl="0" indent="-317500" algn="l" rtl="0">
              <a:spcBef>
                <a:spcPts val="0"/>
              </a:spcBef>
              <a:spcAft>
                <a:spcPts val="0"/>
              </a:spcAft>
              <a:buSzPts val="1400"/>
              <a:buChar char="●"/>
            </a:pPr>
            <a:r>
              <a:rPr lang="en" sz="1400"/>
              <a:t>Share club history as applicable</a:t>
            </a:r>
            <a:endParaRPr sz="1400"/>
          </a:p>
          <a:p>
            <a:pPr marL="457200" lvl="0" indent="-317500" algn="l" rtl="0">
              <a:spcBef>
                <a:spcPts val="0"/>
              </a:spcBef>
              <a:spcAft>
                <a:spcPts val="0"/>
              </a:spcAft>
              <a:buSzPts val="1400"/>
              <a:buChar char="●"/>
            </a:pPr>
            <a:r>
              <a:rPr lang="en" sz="1400"/>
              <a:t>Assist in Club Operations</a:t>
            </a:r>
            <a:endParaRPr sz="1400"/>
          </a:p>
          <a:p>
            <a:pPr marL="457200" lvl="0" indent="-317500" algn="l" rtl="0">
              <a:spcBef>
                <a:spcPts val="0"/>
              </a:spcBef>
              <a:spcAft>
                <a:spcPts val="0"/>
              </a:spcAft>
              <a:buSzPts val="1400"/>
              <a:buChar char="●"/>
            </a:pPr>
            <a:r>
              <a:rPr lang="en" sz="1400"/>
              <a:t>Be aware and informed on organization’s activities</a:t>
            </a:r>
            <a:endParaRPr sz="1400"/>
          </a:p>
          <a:p>
            <a:pPr marL="457200" lvl="0" indent="-317500" algn="l" rtl="0">
              <a:spcBef>
                <a:spcPts val="0"/>
              </a:spcBef>
              <a:spcAft>
                <a:spcPts val="0"/>
              </a:spcAft>
              <a:buSzPts val="1400"/>
              <a:buChar char="●"/>
            </a:pPr>
            <a:r>
              <a:rPr lang="en" sz="1400"/>
              <a:t>Support them in organizational budgeting process (request and zero based)</a:t>
            </a:r>
            <a:endParaRPr sz="1400"/>
          </a:p>
          <a:p>
            <a:pPr marL="457200" lvl="0" indent="-317500" algn="l" rtl="0">
              <a:spcBef>
                <a:spcPts val="0"/>
              </a:spcBef>
              <a:spcAft>
                <a:spcPts val="0"/>
              </a:spcAft>
              <a:buSzPts val="1400"/>
              <a:buChar char="●"/>
            </a:pPr>
            <a:r>
              <a:rPr lang="en" sz="1400"/>
              <a:t>Guide students through the officer Transition</a:t>
            </a:r>
            <a:endParaRPr sz="1400"/>
          </a:p>
          <a:p>
            <a:pPr marL="457200" lvl="0" indent="-317500" algn="l" rtl="0">
              <a:spcBef>
                <a:spcPts val="0"/>
              </a:spcBef>
              <a:spcAft>
                <a:spcPts val="0"/>
              </a:spcAft>
              <a:buSzPts val="1400"/>
              <a:buChar char="●"/>
            </a:pPr>
            <a:r>
              <a:rPr lang="en" sz="1400"/>
              <a:t>Contact SLI Program Advisors with any concerning activities that may violate University policy</a:t>
            </a:r>
            <a:endParaRPr sz="1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7"/>
          <p:cNvSpPr txBox="1">
            <a:spLocks noGrp="1"/>
          </p:cNvSpPr>
          <p:nvPr>
            <p:ph type="title"/>
          </p:nvPr>
        </p:nvSpPr>
        <p:spPr>
          <a:xfrm>
            <a:off x="819150" y="845600"/>
            <a:ext cx="7505700" cy="61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Budgets</a:t>
            </a:r>
            <a:endParaRPr/>
          </a:p>
        </p:txBody>
      </p:sp>
      <p:sp>
        <p:nvSpPr>
          <p:cNvPr id="159" name="Google Shape;159;p17"/>
          <p:cNvSpPr txBox="1"/>
          <p:nvPr/>
        </p:nvSpPr>
        <p:spPr>
          <a:xfrm>
            <a:off x="658675" y="1595325"/>
            <a:ext cx="2590200" cy="2938200"/>
          </a:xfrm>
          <a:prstGeom prst="rect">
            <a:avLst/>
          </a:prstGeom>
          <a:noFill/>
          <a:ln w="9525" cap="flat" cmpd="sng">
            <a:solidFill>
              <a:srgbClr val="073763"/>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Calibri"/>
                <a:ea typeface="Calibri"/>
                <a:cs typeface="Calibri"/>
                <a:sym typeface="Calibri"/>
              </a:rPr>
              <a:t>Budget Request:</a:t>
            </a:r>
            <a:br>
              <a:rPr lang="en" b="1">
                <a:latin typeface="Calibri"/>
                <a:ea typeface="Calibri"/>
                <a:cs typeface="Calibri"/>
                <a:sym typeface="Calibri"/>
              </a:rPr>
            </a:br>
            <a:endParaRPr b="1">
              <a:latin typeface="Calibri"/>
              <a:ea typeface="Calibri"/>
              <a:cs typeface="Calibri"/>
              <a:sym typeface="Calibri"/>
            </a:endParaRPr>
          </a:p>
          <a:p>
            <a:pPr marL="0" lvl="0" indent="0" algn="l" rtl="0">
              <a:spcBef>
                <a:spcPts val="0"/>
              </a:spcBef>
              <a:spcAft>
                <a:spcPts val="0"/>
              </a:spcAft>
              <a:buNone/>
            </a:pPr>
            <a:r>
              <a:rPr lang="en">
                <a:latin typeface="Calibri"/>
                <a:ea typeface="Calibri"/>
                <a:cs typeface="Calibri"/>
                <a:sym typeface="Calibri"/>
              </a:rPr>
              <a:t>A process that begins in March, usually due prior to Spring Break and run by the SGA Treasurer and Finance Committee</a:t>
            </a:r>
            <a:endParaRPr>
              <a:latin typeface="Calibri"/>
              <a:ea typeface="Calibri"/>
              <a:cs typeface="Calibri"/>
              <a:sym typeface="Calibri"/>
            </a:endParaRPr>
          </a:p>
          <a:p>
            <a:pPr marL="0" lvl="0" indent="0" algn="l" rtl="0">
              <a:spcBef>
                <a:spcPts val="0"/>
              </a:spcBef>
              <a:spcAft>
                <a:spcPts val="0"/>
              </a:spcAft>
              <a:buNone/>
            </a:pPr>
            <a:endParaRPr b="1">
              <a:latin typeface="Calibri"/>
              <a:ea typeface="Calibri"/>
              <a:cs typeface="Calibri"/>
              <a:sym typeface="Calibri"/>
            </a:endParaRPr>
          </a:p>
          <a:p>
            <a:pPr marL="0" lvl="0" indent="0" algn="l" rtl="0">
              <a:spcBef>
                <a:spcPts val="0"/>
              </a:spcBef>
              <a:spcAft>
                <a:spcPts val="0"/>
              </a:spcAft>
              <a:buNone/>
            </a:pPr>
            <a:r>
              <a:rPr lang="en">
                <a:latin typeface="Calibri"/>
                <a:ea typeface="Calibri"/>
                <a:cs typeface="Calibri"/>
                <a:sym typeface="Calibri"/>
              </a:rPr>
              <a:t>Asks clubs to</a:t>
            </a:r>
            <a:endParaRPr>
              <a:latin typeface="Calibri"/>
              <a:ea typeface="Calibri"/>
              <a:cs typeface="Calibri"/>
              <a:sym typeface="Calibri"/>
            </a:endParaRPr>
          </a:p>
          <a:p>
            <a:pPr marL="457200" lvl="0" indent="-317500" algn="l" rtl="0">
              <a:spcBef>
                <a:spcPts val="0"/>
              </a:spcBef>
              <a:spcAft>
                <a:spcPts val="0"/>
              </a:spcAft>
              <a:buSzPts val="1400"/>
              <a:buFont typeface="Calibri"/>
              <a:buChar char="-"/>
            </a:pPr>
            <a:r>
              <a:rPr lang="en">
                <a:latin typeface="Calibri"/>
                <a:ea typeface="Calibri"/>
                <a:cs typeface="Calibri"/>
                <a:sym typeface="Calibri"/>
              </a:rPr>
              <a:t>Audit current year expenses</a:t>
            </a:r>
            <a:endParaRPr>
              <a:latin typeface="Calibri"/>
              <a:ea typeface="Calibri"/>
              <a:cs typeface="Calibri"/>
              <a:sym typeface="Calibri"/>
            </a:endParaRPr>
          </a:p>
          <a:p>
            <a:pPr marL="457200" lvl="0" indent="-317500" algn="l" rtl="0">
              <a:spcBef>
                <a:spcPts val="0"/>
              </a:spcBef>
              <a:spcAft>
                <a:spcPts val="0"/>
              </a:spcAft>
              <a:buSzPts val="1400"/>
              <a:buFont typeface="Calibri"/>
              <a:buChar char="-"/>
            </a:pPr>
            <a:r>
              <a:rPr lang="en">
                <a:latin typeface="Calibri"/>
                <a:ea typeface="Calibri"/>
                <a:cs typeface="Calibri"/>
                <a:sym typeface="Calibri"/>
              </a:rPr>
              <a:t>Budget for next academic year expenses</a:t>
            </a:r>
            <a:endParaRPr>
              <a:latin typeface="Calibri"/>
              <a:ea typeface="Calibri"/>
              <a:cs typeface="Calibri"/>
              <a:sym typeface="Calibri"/>
            </a:endParaRPr>
          </a:p>
          <a:p>
            <a:pPr marL="0" lvl="0" indent="0" algn="l" rtl="0">
              <a:spcBef>
                <a:spcPts val="0"/>
              </a:spcBef>
              <a:spcAft>
                <a:spcPts val="0"/>
              </a:spcAft>
              <a:buNone/>
            </a:pPr>
            <a:endParaRPr b="1">
              <a:latin typeface="Calibri"/>
              <a:ea typeface="Calibri"/>
              <a:cs typeface="Calibri"/>
              <a:sym typeface="Calibri"/>
            </a:endParaRPr>
          </a:p>
        </p:txBody>
      </p:sp>
      <p:sp>
        <p:nvSpPr>
          <p:cNvPr id="160" name="Google Shape;160;p17"/>
          <p:cNvSpPr txBox="1"/>
          <p:nvPr/>
        </p:nvSpPr>
        <p:spPr>
          <a:xfrm>
            <a:off x="3371725" y="1595325"/>
            <a:ext cx="2590200" cy="2938200"/>
          </a:xfrm>
          <a:prstGeom prst="rect">
            <a:avLst/>
          </a:prstGeom>
          <a:noFill/>
          <a:ln w="9525" cap="flat" cmpd="sng">
            <a:solidFill>
              <a:srgbClr val="073763"/>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Calibri"/>
                <a:ea typeface="Calibri"/>
                <a:cs typeface="Calibri"/>
                <a:sym typeface="Calibri"/>
              </a:rPr>
              <a:t>Zero-Based Budget:</a:t>
            </a:r>
            <a:br>
              <a:rPr lang="en" b="1">
                <a:latin typeface="Calibri"/>
                <a:ea typeface="Calibri"/>
                <a:cs typeface="Calibri"/>
                <a:sym typeface="Calibri"/>
              </a:rPr>
            </a:br>
            <a:endParaRPr b="1">
              <a:latin typeface="Calibri"/>
              <a:ea typeface="Calibri"/>
              <a:cs typeface="Calibri"/>
              <a:sym typeface="Calibri"/>
            </a:endParaRPr>
          </a:p>
          <a:p>
            <a:pPr marL="0" lvl="0" indent="0" algn="l" rtl="0">
              <a:spcBef>
                <a:spcPts val="0"/>
              </a:spcBef>
              <a:spcAft>
                <a:spcPts val="0"/>
              </a:spcAft>
              <a:buNone/>
            </a:pPr>
            <a:r>
              <a:rPr lang="en">
                <a:latin typeface="Calibri"/>
                <a:ea typeface="Calibri"/>
                <a:cs typeface="Calibri"/>
                <a:sym typeface="Calibri"/>
              </a:rPr>
              <a:t>Starting in August and continuing through the Fall Semester, SLI Program Advisors work with RSOs to plan out their spending for the academic year. Requested by SGA in the Finance Committee By-laws. It is not a finalized plan and can be updated but asks that groups start to plan the use of their funds.</a:t>
            </a:r>
            <a:endParaRPr>
              <a:latin typeface="Calibri"/>
              <a:ea typeface="Calibri"/>
              <a:cs typeface="Calibri"/>
              <a:sym typeface="Calibri"/>
            </a:endParaRPr>
          </a:p>
        </p:txBody>
      </p:sp>
      <p:sp>
        <p:nvSpPr>
          <p:cNvPr id="161" name="Google Shape;161;p17"/>
          <p:cNvSpPr txBox="1"/>
          <p:nvPr/>
        </p:nvSpPr>
        <p:spPr>
          <a:xfrm>
            <a:off x="6084775" y="1552450"/>
            <a:ext cx="2590200" cy="2938200"/>
          </a:xfrm>
          <a:prstGeom prst="rect">
            <a:avLst/>
          </a:prstGeom>
          <a:noFill/>
          <a:ln w="9525" cap="flat" cmpd="sng">
            <a:solidFill>
              <a:srgbClr val="073763"/>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Calibri"/>
                <a:ea typeface="Calibri"/>
                <a:cs typeface="Calibri"/>
                <a:sym typeface="Calibri"/>
              </a:rPr>
              <a:t>Initiatives:</a:t>
            </a:r>
            <a:br>
              <a:rPr lang="en" b="1">
                <a:latin typeface="Calibri"/>
                <a:ea typeface="Calibri"/>
                <a:cs typeface="Calibri"/>
                <a:sym typeface="Calibri"/>
              </a:rPr>
            </a:br>
            <a:endParaRPr b="1">
              <a:latin typeface="Calibri"/>
              <a:ea typeface="Calibri"/>
              <a:cs typeface="Calibri"/>
              <a:sym typeface="Calibri"/>
            </a:endParaRPr>
          </a:p>
          <a:p>
            <a:pPr marL="0" lvl="0" indent="0" algn="l" rtl="0">
              <a:spcBef>
                <a:spcPts val="0"/>
              </a:spcBef>
              <a:spcAft>
                <a:spcPts val="0"/>
              </a:spcAft>
              <a:buNone/>
            </a:pPr>
            <a:r>
              <a:rPr lang="en" i="1">
                <a:latin typeface="Calibri"/>
                <a:ea typeface="Calibri"/>
                <a:cs typeface="Calibri"/>
                <a:sym typeface="Calibri"/>
              </a:rPr>
              <a:t>Clubs without budgets,</a:t>
            </a:r>
            <a:r>
              <a:rPr lang="en">
                <a:latin typeface="Calibri"/>
                <a:ea typeface="Calibri"/>
                <a:cs typeface="Calibri"/>
                <a:sym typeface="Calibri"/>
              </a:rPr>
              <a:t> or </a:t>
            </a:r>
            <a:r>
              <a:rPr lang="en" i="1">
                <a:latin typeface="Calibri"/>
                <a:ea typeface="Calibri"/>
                <a:cs typeface="Calibri"/>
                <a:sym typeface="Calibri"/>
              </a:rPr>
              <a:t>groups that have new ideas for programs</a:t>
            </a:r>
            <a:r>
              <a:rPr lang="en">
                <a:latin typeface="Calibri"/>
                <a:ea typeface="Calibri"/>
                <a:cs typeface="Calibri"/>
                <a:sym typeface="Calibri"/>
              </a:rPr>
              <a:t> they didn’t previously budget for can request additional funds from the SGA Finance Committee. Groups must complete an allocation fund and present on their request being sure to include 3 quotes for each line item.</a:t>
            </a:r>
            <a:endParaRPr>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8"/>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RSO Purchasing Methods</a:t>
            </a:r>
            <a:endParaRPr/>
          </a:p>
        </p:txBody>
      </p:sp>
      <p:sp>
        <p:nvSpPr>
          <p:cNvPr id="167" name="Google Shape;167;p18"/>
          <p:cNvSpPr txBox="1">
            <a:spLocks noGrp="1"/>
          </p:cNvSpPr>
          <p:nvPr>
            <p:ph type="body" idx="1"/>
          </p:nvPr>
        </p:nvSpPr>
        <p:spPr>
          <a:xfrm>
            <a:off x="819150" y="1650275"/>
            <a:ext cx="7505700" cy="24480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a:t>Check Request</a:t>
            </a:r>
            <a:endParaRPr/>
          </a:p>
          <a:p>
            <a:pPr marL="914400" lvl="1" indent="-298450" algn="l" rtl="0">
              <a:spcBef>
                <a:spcPts val="0"/>
              </a:spcBef>
              <a:spcAft>
                <a:spcPts val="0"/>
              </a:spcAft>
              <a:buSzPts val="1100"/>
              <a:buChar char="○"/>
            </a:pPr>
            <a:r>
              <a:rPr lang="en"/>
              <a:t>W-9 is required for vendors</a:t>
            </a:r>
            <a:endParaRPr/>
          </a:p>
          <a:p>
            <a:pPr marL="914400" lvl="1" indent="-298450" algn="l" rtl="0">
              <a:spcBef>
                <a:spcPts val="0"/>
              </a:spcBef>
              <a:spcAft>
                <a:spcPts val="0"/>
              </a:spcAft>
              <a:buSzPts val="1100"/>
              <a:buChar char="○"/>
            </a:pPr>
            <a:r>
              <a:rPr lang="en"/>
              <a:t>Student ID is required for student reimbursement</a:t>
            </a:r>
            <a:endParaRPr/>
          </a:p>
          <a:p>
            <a:pPr marL="457200" lvl="0" indent="-311150" algn="l" rtl="0">
              <a:spcBef>
                <a:spcPts val="0"/>
              </a:spcBef>
              <a:spcAft>
                <a:spcPts val="0"/>
              </a:spcAft>
              <a:buSzPts val="1300"/>
              <a:buChar char="●"/>
            </a:pPr>
            <a:r>
              <a:rPr lang="en"/>
              <a:t>Ram Card</a:t>
            </a:r>
            <a:endParaRPr/>
          </a:p>
          <a:p>
            <a:pPr marL="914400" lvl="1" indent="-298450" algn="l" rtl="0">
              <a:spcBef>
                <a:spcPts val="0"/>
              </a:spcBef>
              <a:spcAft>
                <a:spcPts val="0"/>
              </a:spcAft>
              <a:buSzPts val="1100"/>
              <a:buChar char="○"/>
            </a:pPr>
            <a:r>
              <a:rPr lang="en"/>
              <a:t>Sign out from the SLI Office</a:t>
            </a:r>
            <a:endParaRPr/>
          </a:p>
          <a:p>
            <a:pPr marL="457200" lvl="0" indent="-311150" algn="l" rtl="0">
              <a:spcBef>
                <a:spcPts val="0"/>
              </a:spcBef>
              <a:spcAft>
                <a:spcPts val="0"/>
              </a:spcAft>
              <a:buSzPts val="1300"/>
              <a:buChar char="●"/>
            </a:pPr>
            <a:r>
              <a:rPr lang="en"/>
              <a:t>Suffolk Corporate card </a:t>
            </a:r>
            <a:endParaRPr/>
          </a:p>
          <a:p>
            <a:pPr marL="914400" lvl="1" indent="-298450" algn="l" rtl="0">
              <a:spcBef>
                <a:spcPts val="0"/>
              </a:spcBef>
              <a:spcAft>
                <a:spcPts val="0"/>
              </a:spcAft>
              <a:buSzPts val="1100"/>
              <a:buChar char="○"/>
            </a:pPr>
            <a:r>
              <a:rPr lang="en"/>
              <a:t>Must meet with Program Adviser to utilize </a:t>
            </a:r>
            <a:endParaRPr/>
          </a:p>
          <a:p>
            <a:pPr marL="457200" lvl="0" indent="-311150" algn="l" rtl="0">
              <a:spcBef>
                <a:spcPts val="0"/>
              </a:spcBef>
              <a:spcAft>
                <a:spcPts val="0"/>
              </a:spcAft>
              <a:buSzPts val="1300"/>
              <a:buChar char="●"/>
            </a:pPr>
            <a:r>
              <a:rPr lang="en"/>
              <a:t>Amazon </a:t>
            </a:r>
            <a:endParaRPr/>
          </a:p>
          <a:p>
            <a:pPr marL="914400" lvl="1" indent="-298450" algn="l" rtl="0">
              <a:spcBef>
                <a:spcPts val="0"/>
              </a:spcBef>
              <a:spcAft>
                <a:spcPts val="0"/>
              </a:spcAft>
              <a:buSzPts val="1100"/>
              <a:buChar char="○"/>
            </a:pPr>
            <a:r>
              <a:rPr lang="en"/>
              <a:t>Must meet with Program Adviser to utilize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19"/>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Academic Year Timeline</a:t>
            </a:r>
            <a:endParaRPr/>
          </a:p>
        </p:txBody>
      </p:sp>
      <p:sp>
        <p:nvSpPr>
          <p:cNvPr id="173" name="Google Shape;173;p19"/>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Summer:</a:t>
            </a:r>
            <a:br>
              <a:rPr lang="en"/>
            </a:br>
            <a:r>
              <a:rPr lang="en"/>
              <a:t>- Orientation (June and August)</a:t>
            </a:r>
            <a:br>
              <a:rPr lang="en"/>
            </a:br>
            <a:r>
              <a:rPr lang="en"/>
              <a:t>- Roemer Plaza Space Requests (July and August)</a:t>
            </a:r>
            <a:br>
              <a:rPr lang="en"/>
            </a:br>
            <a:br>
              <a:rPr lang="en"/>
            </a:br>
            <a:r>
              <a:rPr lang="en"/>
              <a:t>Fall Semester:</a:t>
            </a:r>
            <a:br>
              <a:rPr lang="en"/>
            </a:br>
            <a:r>
              <a:rPr lang="en"/>
              <a:t>- Fall Involvement Fair (September)</a:t>
            </a:r>
            <a:br>
              <a:rPr lang="en"/>
            </a:br>
            <a:r>
              <a:rPr lang="en"/>
              <a:t>- Club Officer GPA Checks (Fall and Spring)</a:t>
            </a:r>
            <a:br>
              <a:rPr lang="en"/>
            </a:br>
            <a:r>
              <a:rPr lang="en"/>
              <a:t>- Club Recruitment (September-November)</a:t>
            </a:r>
            <a:br>
              <a:rPr lang="en"/>
            </a:br>
            <a:r>
              <a:rPr lang="en"/>
              <a:t>- Any Major Fall Events (Various)</a:t>
            </a:r>
            <a:endParaRPr/>
          </a:p>
        </p:txBody>
      </p:sp>
      <p:sp>
        <p:nvSpPr>
          <p:cNvPr id="174" name="Google Shape;174;p19"/>
          <p:cNvSpPr txBox="1">
            <a:spLocks noGrp="1"/>
          </p:cNvSpPr>
          <p:nvPr>
            <p:ph type="body" idx="2"/>
          </p:nvPr>
        </p:nvSpPr>
        <p:spPr>
          <a:xfrm>
            <a:off x="4638675" y="1990725"/>
            <a:ext cx="3686100" cy="2690700"/>
          </a:xfrm>
          <a:prstGeom prst="rect">
            <a:avLst/>
          </a:prstGeom>
          <a:ln>
            <a:noFill/>
          </a:ln>
        </p:spPr>
        <p:txBody>
          <a:bodyPr spcFirstLastPara="1" wrap="square" lIns="91425" tIns="91425" rIns="91425" bIns="91425" anchor="t" anchorCtr="0">
            <a:noAutofit/>
          </a:bodyPr>
          <a:lstStyle/>
          <a:p>
            <a:pPr marL="0" lvl="0" indent="0" algn="l" rtl="0">
              <a:spcBef>
                <a:spcPts val="0"/>
              </a:spcBef>
              <a:spcAft>
                <a:spcPts val="1600"/>
              </a:spcAft>
              <a:buNone/>
            </a:pPr>
            <a:r>
              <a:rPr lang="en"/>
              <a:t>Spring Semester:</a:t>
            </a:r>
            <a:br>
              <a:rPr lang="en"/>
            </a:br>
            <a:r>
              <a:rPr lang="en"/>
              <a:t>- Winter Involvement Fair (January)</a:t>
            </a:r>
            <a:br>
              <a:rPr lang="en"/>
            </a:br>
            <a:r>
              <a:rPr lang="en"/>
              <a:t>- Budget Requests (February)</a:t>
            </a:r>
            <a:br>
              <a:rPr lang="en"/>
            </a:br>
            <a:r>
              <a:rPr lang="en"/>
              <a:t>- SGA Awards (February Nominations)</a:t>
            </a:r>
            <a:br>
              <a:rPr lang="en"/>
            </a:br>
            <a:r>
              <a:rPr lang="en"/>
              <a:t>- Club Re-registration(March)</a:t>
            </a:r>
            <a:br>
              <a:rPr lang="en"/>
            </a:br>
            <a:r>
              <a:rPr lang="en"/>
              <a:t>- Any Major Spring Events (Various)</a:t>
            </a:r>
            <a:br>
              <a:rPr lang="en"/>
            </a:br>
            <a:r>
              <a:rPr lang="en"/>
              <a:t>- Officer Transition (March/April)</a:t>
            </a:r>
            <a:br>
              <a:rPr lang="en"/>
            </a:br>
            <a:r>
              <a:rPr lang="en"/>
              <a:t>- Leap (April)</a:t>
            </a:r>
            <a:br>
              <a:rPr lang="en"/>
            </a:br>
            <a:r>
              <a:rPr lang="en"/>
              <a:t>- End of Semester Club Celebrations (April)</a:t>
            </a:r>
            <a:br>
              <a:rPr lang="en"/>
            </a:br>
            <a:r>
              <a:rPr lang="en"/>
              <a:t>- Journey Awards (April)</a:t>
            </a:r>
            <a:br>
              <a:rPr lang="en"/>
            </a:br>
            <a:r>
              <a:rPr lang="en"/>
              <a:t>- Springfest by the PAO (April)</a:t>
            </a:r>
            <a:br>
              <a:rPr lang="en"/>
            </a:br>
            <a:br>
              <a:rPr lang="en"/>
            </a:b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0"/>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Election Procedures</a:t>
            </a:r>
            <a:endParaRPr/>
          </a:p>
        </p:txBody>
      </p:sp>
      <p:sp>
        <p:nvSpPr>
          <p:cNvPr id="180" name="Google Shape;180;p20"/>
          <p:cNvSpPr txBox="1">
            <a:spLocks noGrp="1"/>
          </p:cNvSpPr>
          <p:nvPr>
            <p:ph type="body" idx="1"/>
          </p:nvPr>
        </p:nvSpPr>
        <p:spPr>
          <a:xfrm>
            <a:off x="819150" y="1631150"/>
            <a:ext cx="7505700" cy="280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t>Election procedures and rules are detailed in each club’s individual constitution. If you do not have a copy, we’re happy to provide you with this. </a:t>
            </a:r>
            <a:endParaRPr sz="1800"/>
          </a:p>
          <a:p>
            <a:pPr marL="457200" lvl="0" indent="-342900" algn="l" rtl="0">
              <a:spcBef>
                <a:spcPts val="1600"/>
              </a:spcBef>
              <a:spcAft>
                <a:spcPts val="0"/>
              </a:spcAft>
              <a:buClr>
                <a:srgbClr val="000000"/>
              </a:buClr>
              <a:buSzPts val="1800"/>
              <a:buFont typeface="Arial"/>
              <a:buChar char="●"/>
            </a:pPr>
            <a:r>
              <a:rPr lang="en" sz="1800"/>
              <a:t>Secret Ballot - Where written submissions of votes are tallied</a:t>
            </a:r>
            <a:endParaRPr sz="1800"/>
          </a:p>
          <a:p>
            <a:pPr marL="457200" lvl="0" indent="-342900" algn="l" rtl="0">
              <a:spcBef>
                <a:spcPts val="0"/>
              </a:spcBef>
              <a:spcAft>
                <a:spcPts val="0"/>
              </a:spcAft>
              <a:buClr>
                <a:srgbClr val="000000"/>
              </a:buClr>
              <a:buSzPts val="1800"/>
              <a:buFont typeface="Arial"/>
              <a:buChar char="●"/>
            </a:pPr>
            <a:r>
              <a:rPr lang="en" sz="1800"/>
              <a:t>Popular Vote - Where hands are raised in favor of various</a:t>
            </a:r>
            <a:endParaRPr sz="1800"/>
          </a:p>
          <a:p>
            <a:pPr marL="457200" lvl="0" indent="-342900" algn="l" rtl="0">
              <a:spcBef>
                <a:spcPts val="0"/>
              </a:spcBef>
              <a:spcAft>
                <a:spcPts val="0"/>
              </a:spcAft>
              <a:buClr>
                <a:srgbClr val="000000"/>
              </a:buClr>
              <a:buSzPts val="1800"/>
              <a:buFont typeface="Arial"/>
              <a:buChar char="●"/>
            </a:pPr>
            <a:r>
              <a:rPr lang="en" sz="1800"/>
              <a:t>Application Submission - Not as popular, groups may request candidates to submit a written application explain their qualification for a position.</a:t>
            </a:r>
            <a:endParaRPr sz="1800"/>
          </a:p>
          <a:p>
            <a:pPr marL="0" lvl="0" indent="0" algn="ctr" rtl="0">
              <a:spcBef>
                <a:spcPts val="1200"/>
              </a:spcBef>
              <a:spcAft>
                <a:spcPts val="0"/>
              </a:spcAft>
              <a:buNone/>
            </a:pPr>
            <a:r>
              <a:rPr lang="en" sz="1800"/>
              <a:t>All Elections must have occurred and be completed by the yearly registration deadline for clubs to maintain active status.</a:t>
            </a:r>
            <a:endParaRPr sz="1800"/>
          </a:p>
          <a:p>
            <a:pPr marL="0" lvl="0" indent="0" algn="l" rtl="0">
              <a:spcBef>
                <a:spcPts val="1200"/>
              </a:spcBef>
              <a:spcAft>
                <a:spcPts val="160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1"/>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Registration Renewal &amp; LEAP</a:t>
            </a:r>
            <a:endParaRPr/>
          </a:p>
        </p:txBody>
      </p:sp>
      <p:sp>
        <p:nvSpPr>
          <p:cNvPr id="186" name="Google Shape;186;p21"/>
          <p:cNvSpPr txBox="1">
            <a:spLocks noGrp="1"/>
          </p:cNvSpPr>
          <p:nvPr>
            <p:ph type="body" idx="1"/>
          </p:nvPr>
        </p:nvSpPr>
        <p:spPr>
          <a:xfrm>
            <a:off x="819150" y="1640150"/>
            <a:ext cx="7505700" cy="279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a:t>Form #1 - Student Organization Renewal</a:t>
            </a:r>
            <a:br>
              <a:rPr lang="en" sz="1800" b="1"/>
            </a:br>
            <a:r>
              <a:rPr lang="en" sz="1800"/>
              <a:t>This is the way for Student Organizations to share:</a:t>
            </a:r>
            <a:br>
              <a:rPr lang="en" sz="1800"/>
            </a:br>
            <a:r>
              <a:rPr lang="en" sz="1800"/>
              <a:t>	- They are still active and functioning</a:t>
            </a:r>
            <a:br>
              <a:rPr lang="en" sz="1800"/>
            </a:br>
            <a:r>
              <a:rPr lang="en" sz="1800"/>
              <a:t>	- Their upcoming executive board</a:t>
            </a:r>
            <a:br>
              <a:rPr lang="en" sz="1800"/>
            </a:br>
            <a:r>
              <a:rPr lang="en" sz="1800"/>
              <a:t>	- Request for meeting spaces in the next academic year</a:t>
            </a:r>
            <a:endParaRPr sz="1800"/>
          </a:p>
          <a:p>
            <a:pPr marL="0" lvl="0" indent="0" algn="l" rtl="0">
              <a:spcBef>
                <a:spcPts val="1600"/>
              </a:spcBef>
              <a:spcAft>
                <a:spcPts val="1600"/>
              </a:spcAft>
              <a:buNone/>
            </a:pPr>
            <a:r>
              <a:rPr lang="en" sz="1800" b="1"/>
              <a:t>Form #2 - LEAP Registration</a:t>
            </a:r>
            <a:br>
              <a:rPr lang="en" sz="1800" b="1"/>
            </a:br>
            <a:r>
              <a:rPr lang="en" sz="1800"/>
              <a:t>Allows 2 new executive board members(typically President and Treasurer) to Register for the LEAP Conference which occurs in Mid-April at a location off campus (Transportation &amp; Lodging Included)</a:t>
            </a:r>
            <a:endParaRPr sz="1800"/>
          </a:p>
        </p:txBody>
      </p:sp>
    </p:spTree>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878</Words>
  <Application>Microsoft Office PowerPoint</Application>
  <PresentationFormat>On-screen Show (16:9)</PresentationFormat>
  <Paragraphs>95</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Nunito</vt:lpstr>
      <vt:lpstr>Calibri</vt:lpstr>
      <vt:lpstr>Arial</vt:lpstr>
      <vt:lpstr>Shift</vt:lpstr>
      <vt:lpstr> Programming 101</vt:lpstr>
      <vt:lpstr>Office of Student Leadership &amp; Involvement</vt:lpstr>
      <vt:lpstr>Program Advising Model</vt:lpstr>
      <vt:lpstr>What is expected of an advisor?</vt:lpstr>
      <vt:lpstr>Budgets</vt:lpstr>
      <vt:lpstr>RSO Purchasing Methods</vt:lpstr>
      <vt:lpstr>Academic Year Timeline</vt:lpstr>
      <vt:lpstr>Election Procedures</vt:lpstr>
      <vt:lpstr>Registration Renewal &amp; LEAP</vt:lpstr>
      <vt:lpstr>Planning an Event</vt:lpstr>
      <vt:lpstr>Free Campus Resources</vt:lpstr>
      <vt:lpstr>Other Club Support:</vt:lpstr>
      <vt:lpstr>Direct your club to us, we’re here to help!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Programming 101</dc:title>
  <dc:creator>Tim</dc:creator>
  <cp:lastModifiedBy>Timothy R Morris</cp:lastModifiedBy>
  <cp:revision>1</cp:revision>
  <dcterms:modified xsi:type="dcterms:W3CDTF">2020-07-24T19:05:19Z</dcterms:modified>
</cp:coreProperties>
</file>