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8"/>
  </p:notesMasterIdLst>
  <p:sldIdLst>
    <p:sldId id="257" r:id="rId3"/>
    <p:sldId id="259" r:id="rId4"/>
    <p:sldId id="261" r:id="rId5"/>
    <p:sldId id="262" r:id="rId6"/>
    <p:sldId id="263" r:id="rId7"/>
    <p:sldId id="264" r:id="rId8"/>
    <p:sldId id="269" r:id="rId9"/>
    <p:sldId id="270" r:id="rId10"/>
    <p:sldId id="271" r:id="rId11"/>
    <p:sldId id="272" r:id="rId12"/>
    <p:sldId id="273"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445" autoAdjust="0"/>
  </p:normalViewPr>
  <p:slideViewPr>
    <p:cSldViewPr snapToGrid="0">
      <p:cViewPr varScale="1">
        <p:scale>
          <a:sx n="106" d="100"/>
          <a:sy n="106"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8FF0F-D70B-45B7-BBBE-403BE088E4C9}" type="datetimeFigureOut">
              <a:rPr lang="en-US" smtClean="0"/>
              <a:t>4/24/2017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0FED8-4BBB-42EB-A154-DCA5367A17CC}" type="slidenum">
              <a:rPr lang="en-US" smtClean="0"/>
              <a:t>‹#›</a:t>
            </a:fld>
            <a:endParaRPr lang="en-US"/>
          </a:p>
        </p:txBody>
      </p:sp>
    </p:spTree>
    <p:extLst>
      <p:ext uri="{BB962C8B-B14F-4D97-AF65-F5344CB8AC3E}">
        <p14:creationId xmlns:p14="http://schemas.microsoft.com/office/powerpoint/2010/main" val="322204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5</a:t>
            </a:fld>
            <a:endParaRPr lang="en-US"/>
          </a:p>
        </p:txBody>
      </p:sp>
    </p:spTree>
    <p:extLst>
      <p:ext uri="{BB962C8B-B14F-4D97-AF65-F5344CB8AC3E}">
        <p14:creationId xmlns:p14="http://schemas.microsoft.com/office/powerpoint/2010/main" val="232257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723336" y="1600201"/>
            <a:ext cx="1072003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856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5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75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90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19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94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6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00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347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53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63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6909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34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44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595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8251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20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1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15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706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3336" y="1600201"/>
            <a:ext cx="107200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6168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D499B-230F-4B6F-A6D1-A8BAAFA834EA}" type="datetimeFigureOut">
              <a:rPr lang="en-US" smtClean="0">
                <a:solidFill>
                  <a:prstClr val="black">
                    <a:tint val="75000"/>
                  </a:prstClr>
                </a:solidFill>
              </a:rPr>
              <a:pPr/>
              <a:t>4/24/2017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4A9B2-19B4-40C0-99E5-6F03AF86F4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80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ImageNow@Suffolk.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rv-voyager.adm.suffolk.edu:8080/webnow/index.jsp" TargetMode="External"/><Relationship Id="rId2" Type="http://schemas.openxmlformats.org/officeDocument/2006/relationships/hyperlink" Target="http://srv-voyager:8080/webnow"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0097" y="773714"/>
            <a:ext cx="5500312" cy="1470025"/>
          </a:xfrm>
        </p:spPr>
        <p:txBody>
          <a:bodyPr/>
          <a:lstStyle/>
          <a:p>
            <a:pPr algn="l"/>
            <a:r>
              <a:rPr lang="en-US" dirty="0" smtClean="0"/>
              <a:t>E-Procurement </a:t>
            </a:r>
            <a:r>
              <a:rPr lang="en-US" dirty="0"/>
              <a:t>Project</a:t>
            </a:r>
          </a:p>
        </p:txBody>
      </p:sp>
      <p:sp>
        <p:nvSpPr>
          <p:cNvPr id="3" name="Subtitle 2"/>
          <p:cNvSpPr>
            <a:spLocks noGrp="1"/>
          </p:cNvSpPr>
          <p:nvPr>
            <p:ph type="subTitle" idx="4294967295"/>
          </p:nvPr>
        </p:nvSpPr>
        <p:spPr>
          <a:xfrm>
            <a:off x="4790097" y="2504808"/>
            <a:ext cx="5500312" cy="2009003"/>
          </a:xfrm>
        </p:spPr>
        <p:txBody>
          <a:bodyPr>
            <a:normAutofit fontScale="92500" lnSpcReduction="10000"/>
          </a:bodyPr>
          <a:lstStyle/>
          <a:p>
            <a:pPr marL="0" indent="0">
              <a:buNone/>
            </a:pPr>
            <a:r>
              <a:rPr lang="en-US" dirty="0"/>
              <a:t>Going Paperless at </a:t>
            </a:r>
            <a:r>
              <a:rPr lang="en-US" dirty="0" smtClean="0"/>
              <a:t>SU</a:t>
            </a:r>
          </a:p>
          <a:p>
            <a:pPr marL="0" indent="0">
              <a:buNone/>
            </a:pPr>
            <a:endParaRPr lang="en-US" dirty="0"/>
          </a:p>
          <a:p>
            <a:pPr marL="0" indent="0">
              <a:buNone/>
            </a:pPr>
            <a:r>
              <a:rPr lang="en-US" dirty="0" smtClean="0"/>
              <a:t>Initial Browser Set Up for Approving Purchase Requests</a:t>
            </a:r>
            <a:endParaRPr lang="en-US" dirty="0"/>
          </a:p>
        </p:txBody>
      </p:sp>
    </p:spTree>
    <p:extLst>
      <p:ext uri="{BB962C8B-B14F-4D97-AF65-F5344CB8AC3E}">
        <p14:creationId xmlns:p14="http://schemas.microsoft.com/office/powerpoint/2010/main" val="1019375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with Safari (cont.)</a:t>
            </a:r>
          </a:p>
        </p:txBody>
      </p:sp>
      <p:sp>
        <p:nvSpPr>
          <p:cNvPr id="3" name="Content Placeholder 2"/>
          <p:cNvSpPr>
            <a:spLocks noGrp="1"/>
          </p:cNvSpPr>
          <p:nvPr>
            <p:ph sz="half" idx="1"/>
          </p:nvPr>
        </p:nvSpPr>
        <p:spPr>
          <a:xfrm>
            <a:off x="838199" y="1825625"/>
            <a:ext cx="2937095" cy="4351338"/>
          </a:xfrm>
        </p:spPr>
        <p:txBody>
          <a:bodyPr/>
          <a:lstStyle/>
          <a:p>
            <a:r>
              <a:rPr lang="en-US" dirty="0" smtClean="0"/>
              <a:t>Notice the right hand side of the window. Make sure the drop down now says Ask.</a:t>
            </a:r>
          </a:p>
          <a:p>
            <a:r>
              <a:rPr lang="en-US" dirty="0" smtClean="0"/>
              <a:t>Click Done</a:t>
            </a:r>
            <a:endParaRPr lang="en-US" dirty="0"/>
          </a:p>
        </p:txBody>
      </p:sp>
      <p:pic>
        <p:nvPicPr>
          <p:cNvPr id="5" name="Content Placeholder 4"/>
          <p:cNvPicPr>
            <a:picLocks noGrp="1" noChangeAspect="1"/>
          </p:cNvPicPr>
          <p:nvPr>
            <p:ph sz="half" idx="2"/>
          </p:nvPr>
        </p:nvPicPr>
        <p:blipFill>
          <a:blip r:embed="rId2"/>
          <a:stretch>
            <a:fillRect/>
          </a:stretch>
        </p:blipFill>
        <p:spPr>
          <a:xfrm>
            <a:off x="4388304" y="1825625"/>
            <a:ext cx="6496729" cy="4351338"/>
          </a:xfrm>
          <a:prstGeom prst="rect">
            <a:avLst/>
          </a:prstGeom>
        </p:spPr>
      </p:pic>
    </p:spTree>
    <p:extLst>
      <p:ext uri="{BB962C8B-B14F-4D97-AF65-F5344CB8AC3E}">
        <p14:creationId xmlns:p14="http://schemas.microsoft.com/office/powerpoint/2010/main" val="32142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with Safari (cont.)</a:t>
            </a:r>
          </a:p>
        </p:txBody>
      </p:sp>
      <p:sp>
        <p:nvSpPr>
          <p:cNvPr id="3" name="Content Placeholder 2"/>
          <p:cNvSpPr>
            <a:spLocks noGrp="1"/>
          </p:cNvSpPr>
          <p:nvPr>
            <p:ph sz="half" idx="1"/>
          </p:nvPr>
        </p:nvSpPr>
        <p:spPr>
          <a:xfrm>
            <a:off x="838199" y="1825624"/>
            <a:ext cx="4557665" cy="4819619"/>
          </a:xfrm>
        </p:spPr>
        <p:txBody>
          <a:bodyPr>
            <a:normAutofit lnSpcReduction="10000"/>
          </a:bodyPr>
          <a:lstStyle/>
          <a:p>
            <a:r>
              <a:rPr lang="en-US" dirty="0" smtClean="0"/>
              <a:t>If this window pops up, check off “Do not show….” and then click Run.</a:t>
            </a:r>
          </a:p>
          <a:p>
            <a:r>
              <a:rPr lang="en-US" dirty="0" smtClean="0"/>
              <a:t>Refresh your browser.</a:t>
            </a:r>
          </a:p>
          <a:p>
            <a:r>
              <a:rPr lang="en-US" dirty="0" smtClean="0"/>
              <a:t>If you are asked to Trust the site, click Trust.</a:t>
            </a:r>
          </a:p>
          <a:p>
            <a:r>
              <a:rPr lang="en-US" dirty="0" smtClean="0"/>
              <a:t>If you are prompted to update Java, update it.</a:t>
            </a:r>
          </a:p>
          <a:p>
            <a:endParaRPr lang="en-US" dirty="0"/>
          </a:p>
          <a:p>
            <a:pPr marL="0" indent="0">
              <a:buNone/>
            </a:pPr>
            <a:r>
              <a:rPr lang="en-US" dirty="0"/>
              <a:t>This is the end of the set up with </a:t>
            </a:r>
            <a:r>
              <a:rPr lang="en-US" dirty="0" smtClean="0"/>
              <a:t>Safari.</a:t>
            </a:r>
            <a:endParaRPr lang="en-US" dirty="0"/>
          </a:p>
        </p:txBody>
      </p:sp>
      <p:pic>
        <p:nvPicPr>
          <p:cNvPr id="5" name="Content Placeholder 4"/>
          <p:cNvPicPr>
            <a:picLocks noGrp="1" noChangeAspect="1"/>
          </p:cNvPicPr>
          <p:nvPr>
            <p:ph sz="half" idx="2"/>
          </p:nvPr>
        </p:nvPicPr>
        <p:blipFill>
          <a:blip r:embed="rId2"/>
          <a:stretch>
            <a:fillRect/>
          </a:stretch>
        </p:blipFill>
        <p:spPr>
          <a:xfrm>
            <a:off x="5535612" y="2543969"/>
            <a:ext cx="4991100" cy="2914650"/>
          </a:xfrm>
          <a:prstGeom prst="rect">
            <a:avLst/>
          </a:prstGeom>
        </p:spPr>
      </p:pic>
    </p:spTree>
    <p:extLst>
      <p:ext uri="{BB962C8B-B14F-4D97-AF65-F5344CB8AC3E}">
        <p14:creationId xmlns:p14="http://schemas.microsoft.com/office/powerpoint/2010/main" val="411359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Signing into </a:t>
            </a:r>
            <a:r>
              <a:rPr lang="en-US" dirty="0" err="1" smtClean="0"/>
              <a:t>WebNow</a:t>
            </a:r>
            <a:r>
              <a:rPr lang="en-US" dirty="0" smtClean="0"/>
              <a:t> with Firefox</a:t>
            </a:r>
            <a:endParaRPr lang="en-US" dirty="0"/>
          </a:p>
        </p:txBody>
      </p:sp>
      <p:sp>
        <p:nvSpPr>
          <p:cNvPr id="3" name="Content Placeholder 2"/>
          <p:cNvSpPr>
            <a:spLocks noGrp="1"/>
          </p:cNvSpPr>
          <p:nvPr>
            <p:ph sz="half" idx="1"/>
          </p:nvPr>
        </p:nvSpPr>
        <p:spPr/>
        <p:txBody>
          <a:bodyPr/>
          <a:lstStyle/>
          <a:p>
            <a:r>
              <a:rPr lang="en-US" dirty="0" smtClean="0"/>
              <a:t>Click Activate Java</a:t>
            </a:r>
          </a:p>
          <a:p>
            <a:r>
              <a:rPr lang="en-US" dirty="0" smtClean="0"/>
              <a:t>Click Allow and Remember</a:t>
            </a:r>
          </a:p>
          <a:p>
            <a:endParaRPr lang="en-US" dirty="0"/>
          </a:p>
          <a:p>
            <a:pPr marL="0" indent="0">
              <a:buNone/>
            </a:pPr>
            <a:r>
              <a:rPr lang="en-US" dirty="0" smtClean="0"/>
              <a:t>NOTE: newer versions of Firefox do not support Java which is needed for </a:t>
            </a:r>
            <a:r>
              <a:rPr lang="en-US" dirty="0" err="1" smtClean="0"/>
              <a:t>WebNow</a:t>
            </a:r>
            <a:r>
              <a:rPr lang="en-US" dirty="0" smtClean="0"/>
              <a:t>.</a:t>
            </a:r>
            <a:endParaRPr lang="en-US" dirty="0"/>
          </a:p>
        </p:txBody>
      </p:sp>
      <p:sp>
        <p:nvSpPr>
          <p:cNvPr id="4" name="Content Placeholder 3"/>
          <p:cNvSpPr>
            <a:spLocks noGrp="1"/>
          </p:cNvSpPr>
          <p:nvPr>
            <p:ph sz="half" idx="2"/>
          </p:nvPr>
        </p:nvSpPr>
        <p:spPr>
          <a:xfrm>
            <a:off x="5704114" y="1825625"/>
            <a:ext cx="5649686" cy="4351338"/>
          </a:xfrm>
        </p:spPr>
        <p:txBody>
          <a:bodyPr/>
          <a:lstStyle/>
          <a:p>
            <a:pPr marL="0" indent="0">
              <a:buNone/>
            </a:pPr>
            <a:endParaRPr lang="en-US" dirty="0" smtClean="0"/>
          </a:p>
          <a:p>
            <a:pPr marL="0" indent="0">
              <a:buNone/>
            </a:pPr>
            <a:endParaRPr lang="en-US" dirty="0"/>
          </a:p>
        </p:txBody>
      </p:sp>
      <p:pic>
        <p:nvPicPr>
          <p:cNvPr id="1029"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55483"/>
            <a:ext cx="20097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rotWithShape="1">
          <a:blip r:embed="rId3"/>
          <a:srcRect l="57181" r="31274" b="76616"/>
          <a:stretch/>
        </p:blipFill>
        <p:spPr bwMode="auto">
          <a:xfrm>
            <a:off x="6019800" y="3529648"/>
            <a:ext cx="4646930" cy="26473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796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into </a:t>
            </a:r>
            <a:r>
              <a:rPr lang="en-US" dirty="0" err="1"/>
              <a:t>WebNow</a:t>
            </a:r>
            <a:r>
              <a:rPr lang="en-US" dirty="0"/>
              <a:t> with </a:t>
            </a:r>
            <a:r>
              <a:rPr lang="en-US" dirty="0" smtClean="0"/>
              <a:t>Firefox </a:t>
            </a:r>
            <a:r>
              <a:rPr lang="en-US" dirty="0"/>
              <a:t>(cont.)</a:t>
            </a:r>
          </a:p>
        </p:txBody>
      </p:sp>
      <p:sp>
        <p:nvSpPr>
          <p:cNvPr id="3" name="Content Placeholder 2"/>
          <p:cNvSpPr>
            <a:spLocks noGrp="1"/>
          </p:cNvSpPr>
          <p:nvPr>
            <p:ph sz="half" idx="1"/>
          </p:nvPr>
        </p:nvSpPr>
        <p:spPr/>
        <p:txBody>
          <a:bodyPr/>
          <a:lstStyle/>
          <a:p>
            <a:r>
              <a:rPr lang="en-US" dirty="0"/>
              <a:t>Respond to this popup by clicking Run</a:t>
            </a:r>
          </a:p>
          <a:p>
            <a:r>
              <a:rPr lang="en-US" dirty="0"/>
              <a:t>Check off “Do not show…”, this should be a one time step.</a:t>
            </a:r>
          </a:p>
        </p:txBody>
      </p:sp>
      <p:pic>
        <p:nvPicPr>
          <p:cNvPr id="5" name="Content Placeholder 4"/>
          <p:cNvPicPr>
            <a:picLocks noGrp="1"/>
          </p:cNvPicPr>
          <p:nvPr>
            <p:ph sz="half" idx="2"/>
          </p:nvPr>
        </p:nvPicPr>
        <p:blipFill>
          <a:blip r:embed="rId2"/>
          <a:stretch>
            <a:fillRect/>
          </a:stretch>
        </p:blipFill>
        <p:spPr>
          <a:xfrm>
            <a:off x="6300787" y="2763044"/>
            <a:ext cx="4924425" cy="2476500"/>
          </a:xfrm>
          <a:prstGeom prst="rect">
            <a:avLst/>
          </a:prstGeom>
        </p:spPr>
      </p:pic>
    </p:spTree>
    <p:extLst>
      <p:ext uri="{BB962C8B-B14F-4D97-AF65-F5344CB8AC3E}">
        <p14:creationId xmlns:p14="http://schemas.microsoft.com/office/powerpoint/2010/main" val="371195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a:t>
            </a:r>
            <a:r>
              <a:rPr lang="en-US" dirty="0" smtClean="0"/>
              <a:t>with Firefox (cont</a:t>
            </a:r>
            <a:r>
              <a:rPr lang="en-US" dirty="0"/>
              <a:t>.)</a:t>
            </a:r>
          </a:p>
        </p:txBody>
      </p:sp>
      <p:sp>
        <p:nvSpPr>
          <p:cNvPr id="3" name="Content Placeholder 2"/>
          <p:cNvSpPr>
            <a:spLocks noGrp="1"/>
          </p:cNvSpPr>
          <p:nvPr>
            <p:ph sz="half" idx="1"/>
          </p:nvPr>
        </p:nvSpPr>
        <p:spPr>
          <a:xfrm>
            <a:off x="646612" y="1825625"/>
            <a:ext cx="5388428" cy="4351338"/>
          </a:xfrm>
        </p:spPr>
        <p:txBody>
          <a:bodyPr/>
          <a:lstStyle/>
          <a:p>
            <a:r>
              <a:rPr lang="en-US" dirty="0" smtClean="0"/>
              <a:t>Click Don’t Block if this appears.  This may appear each time you log in.</a:t>
            </a:r>
          </a:p>
          <a:p>
            <a:endParaRPr lang="en-US" dirty="0"/>
          </a:p>
          <a:p>
            <a:pPr marL="0" indent="0">
              <a:buNone/>
            </a:pPr>
            <a:endParaRPr lang="en-US" dirty="0" smtClean="0"/>
          </a:p>
          <a:p>
            <a:pPr marL="0" indent="0">
              <a:buNone/>
            </a:pPr>
            <a:endParaRPr lang="en-US" dirty="0"/>
          </a:p>
          <a:p>
            <a:pPr marL="0" indent="0">
              <a:buNone/>
            </a:pPr>
            <a:r>
              <a:rPr lang="en-US" dirty="0" smtClean="0"/>
              <a:t>This is the end of the set up with Firefox.</a:t>
            </a:r>
            <a:endParaRPr lang="en-US" dirty="0"/>
          </a:p>
        </p:txBody>
      </p:sp>
      <p:pic>
        <p:nvPicPr>
          <p:cNvPr id="5" name="Content Placeholder 4"/>
          <p:cNvPicPr>
            <a:picLocks noGrp="1"/>
          </p:cNvPicPr>
          <p:nvPr>
            <p:ph sz="half" idx="2"/>
          </p:nvPr>
        </p:nvPicPr>
        <p:blipFill>
          <a:blip r:embed="rId2"/>
          <a:stretch>
            <a:fillRect/>
          </a:stretch>
        </p:blipFill>
        <p:spPr>
          <a:xfrm>
            <a:off x="6353175" y="2786856"/>
            <a:ext cx="4819650" cy="2428875"/>
          </a:xfrm>
          <a:prstGeom prst="rect">
            <a:avLst/>
          </a:prstGeom>
        </p:spPr>
      </p:pic>
    </p:spTree>
    <p:extLst>
      <p:ext uri="{BB962C8B-B14F-4D97-AF65-F5344CB8AC3E}">
        <p14:creationId xmlns:p14="http://schemas.microsoft.com/office/powerpoint/2010/main" val="1207555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(cont.)</a:t>
            </a:r>
          </a:p>
        </p:txBody>
      </p:sp>
      <p:sp>
        <p:nvSpPr>
          <p:cNvPr id="3" name="Content Placeholder 2"/>
          <p:cNvSpPr>
            <a:spLocks noGrp="1"/>
          </p:cNvSpPr>
          <p:nvPr>
            <p:ph sz="half" idx="1"/>
          </p:nvPr>
        </p:nvSpPr>
        <p:spPr>
          <a:xfrm>
            <a:off x="585652" y="1825625"/>
            <a:ext cx="5181600" cy="4351338"/>
          </a:xfrm>
        </p:spPr>
        <p:txBody>
          <a:bodyPr/>
          <a:lstStyle/>
          <a:p>
            <a:r>
              <a:rPr lang="en-US" dirty="0" smtClean="0"/>
              <a:t>You are now ready to log on with your active directory/email login and password.</a:t>
            </a:r>
          </a:p>
          <a:p>
            <a:r>
              <a:rPr lang="en-US" dirty="0"/>
              <a:t>If you have any issues signing into </a:t>
            </a:r>
            <a:r>
              <a:rPr lang="en-US" dirty="0" err="1" smtClean="0"/>
              <a:t>WebNow</a:t>
            </a:r>
            <a:r>
              <a:rPr lang="en-US" dirty="0" smtClean="0"/>
              <a:t> on this screen, </a:t>
            </a:r>
            <a:r>
              <a:rPr lang="en-US" dirty="0"/>
              <a:t>send an email to </a:t>
            </a:r>
            <a:r>
              <a:rPr lang="en-US" dirty="0">
                <a:hlinkClick r:id="rId2"/>
              </a:rPr>
              <a:t>ImageNow@Suffolk.edu</a:t>
            </a:r>
            <a:r>
              <a:rPr lang="en-US" dirty="0"/>
              <a:t>.  There is no need to include the help desk as this will record your ticket automatically</a:t>
            </a:r>
            <a:r>
              <a:rPr lang="en-US" dirty="0" smtClean="0"/>
              <a:t>.</a:t>
            </a:r>
            <a:endParaRPr lang="en-US" dirty="0"/>
          </a:p>
        </p:txBody>
      </p:sp>
      <p:pic>
        <p:nvPicPr>
          <p:cNvPr id="5" name="Content Placeholder 4"/>
          <p:cNvPicPr>
            <a:picLocks noGrp="1" noChangeAspect="1"/>
          </p:cNvPicPr>
          <p:nvPr>
            <p:ph sz="half" idx="2"/>
          </p:nvPr>
        </p:nvPicPr>
        <p:blipFill>
          <a:blip r:embed="rId3"/>
          <a:stretch>
            <a:fillRect/>
          </a:stretch>
        </p:blipFill>
        <p:spPr>
          <a:xfrm>
            <a:off x="5884069" y="2467769"/>
            <a:ext cx="5429250" cy="3067050"/>
          </a:xfrm>
          <a:prstGeom prst="rect">
            <a:avLst/>
          </a:prstGeom>
        </p:spPr>
      </p:pic>
    </p:spTree>
    <p:extLst>
      <p:ext uri="{BB962C8B-B14F-4D97-AF65-F5344CB8AC3E}">
        <p14:creationId xmlns:p14="http://schemas.microsoft.com/office/powerpoint/2010/main" val="638790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(the client for iNow)</a:t>
            </a:r>
          </a:p>
        </p:txBody>
      </p:sp>
      <p:sp>
        <p:nvSpPr>
          <p:cNvPr id="3" name="Content Placeholder 2"/>
          <p:cNvSpPr>
            <a:spLocks noGrp="1"/>
          </p:cNvSpPr>
          <p:nvPr>
            <p:ph idx="1"/>
          </p:nvPr>
        </p:nvSpPr>
        <p:spPr/>
        <p:txBody>
          <a:bodyPr/>
          <a:lstStyle/>
          <a:p>
            <a:r>
              <a:rPr lang="en-US" dirty="0"/>
              <a:t>PC Users </a:t>
            </a:r>
            <a:r>
              <a:rPr lang="en-US" dirty="0" smtClean="0"/>
              <a:t>should use Internet </a:t>
            </a:r>
            <a:r>
              <a:rPr lang="en-US" dirty="0"/>
              <a:t>Explorer</a:t>
            </a:r>
          </a:p>
          <a:p>
            <a:r>
              <a:rPr lang="en-US" dirty="0">
                <a:hlinkClick r:id="rId2"/>
              </a:rPr>
              <a:t>http://srv-voyager:8080/webnow</a:t>
            </a:r>
            <a:endParaRPr lang="en-US" dirty="0"/>
          </a:p>
          <a:p>
            <a:r>
              <a:rPr lang="en-US" dirty="0"/>
              <a:t>Mac users </a:t>
            </a:r>
            <a:r>
              <a:rPr lang="en-US" dirty="0" smtClean="0"/>
              <a:t>should </a:t>
            </a:r>
            <a:r>
              <a:rPr lang="en-US" dirty="0"/>
              <a:t>use Safari and may need to use this link</a:t>
            </a:r>
          </a:p>
          <a:p>
            <a:r>
              <a:rPr lang="en-US" u="sng" dirty="0">
                <a:hlinkClick r:id="rId3"/>
              </a:rPr>
              <a:t>http://</a:t>
            </a:r>
            <a:r>
              <a:rPr lang="en-US" u="sng" dirty="0" smtClean="0">
                <a:hlinkClick r:id="rId3"/>
              </a:rPr>
              <a:t>srv-voyager.adm.suffolk.edu:8080/webnow/index.jsp</a:t>
            </a:r>
            <a:endParaRPr lang="en-US" u="sng" dirty="0" smtClean="0"/>
          </a:p>
          <a:p>
            <a:endParaRPr lang="en-US" u="sng" dirty="0"/>
          </a:p>
          <a:p>
            <a:r>
              <a:rPr lang="en-US" dirty="0" smtClean="0"/>
              <a:t>If you are using an older version of Firefox it may work</a:t>
            </a:r>
            <a:endParaRPr lang="en-US" dirty="0"/>
          </a:p>
        </p:txBody>
      </p:sp>
    </p:spTree>
    <p:extLst>
      <p:ext uri="{BB962C8B-B14F-4D97-AF65-F5344CB8AC3E}">
        <p14:creationId xmlns:p14="http://schemas.microsoft.com/office/powerpoint/2010/main" val="23783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smtClean="0"/>
              <a:t>WebNow</a:t>
            </a:r>
            <a:r>
              <a:rPr lang="en-US" dirty="0" smtClean="0"/>
              <a:t> with Internet Explorer (IE)</a:t>
            </a:r>
            <a:endParaRPr lang="en-US" dirty="0"/>
          </a:p>
        </p:txBody>
      </p:sp>
      <p:sp>
        <p:nvSpPr>
          <p:cNvPr id="3" name="Content Placeholder 2"/>
          <p:cNvSpPr>
            <a:spLocks noGrp="1"/>
          </p:cNvSpPr>
          <p:nvPr>
            <p:ph sz="half" idx="1"/>
          </p:nvPr>
        </p:nvSpPr>
        <p:spPr>
          <a:xfrm>
            <a:off x="594360" y="1825625"/>
            <a:ext cx="5181600" cy="4351338"/>
          </a:xfrm>
        </p:spPr>
        <p:txBody>
          <a:bodyPr/>
          <a:lstStyle/>
          <a:p>
            <a:r>
              <a:rPr lang="en-US" dirty="0"/>
              <a:t>If you receive this pop-up, answer Later. Java updates occasionally cause issues. </a:t>
            </a:r>
          </a:p>
          <a:p>
            <a:r>
              <a:rPr lang="en-US" dirty="0"/>
              <a:t>Check off the “Do not ask again…”, this should be a one time step</a:t>
            </a:r>
            <a:r>
              <a:rPr lang="en-US" dirty="0" smtClean="0"/>
              <a:t>.</a:t>
            </a:r>
            <a:endParaRPr lang="en-US" dirty="0"/>
          </a:p>
        </p:txBody>
      </p:sp>
      <p:pic>
        <p:nvPicPr>
          <p:cNvPr id="5" name="Content Placeholder 5"/>
          <p:cNvPicPr>
            <a:picLocks noGrp="1"/>
          </p:cNvPicPr>
          <p:nvPr>
            <p:ph sz="half" idx="2"/>
          </p:nvPr>
        </p:nvPicPr>
        <p:blipFill>
          <a:blip r:embed="rId2"/>
          <a:stretch>
            <a:fillRect/>
          </a:stretch>
        </p:blipFill>
        <p:spPr>
          <a:xfrm>
            <a:off x="6018213" y="2486819"/>
            <a:ext cx="4914900" cy="3028950"/>
          </a:xfrm>
          <a:prstGeom prst="rect">
            <a:avLst/>
          </a:prstGeom>
        </p:spPr>
      </p:pic>
    </p:spTree>
    <p:extLst>
      <p:ext uri="{BB962C8B-B14F-4D97-AF65-F5344CB8AC3E}">
        <p14:creationId xmlns:p14="http://schemas.microsoft.com/office/powerpoint/2010/main" val="3297724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smtClean="0"/>
              <a:t>WebNow</a:t>
            </a:r>
            <a:r>
              <a:rPr lang="en-US" dirty="0" smtClean="0"/>
              <a:t> with IE (cont.)</a:t>
            </a:r>
            <a:endParaRPr lang="en-US" dirty="0"/>
          </a:p>
        </p:txBody>
      </p:sp>
      <p:sp>
        <p:nvSpPr>
          <p:cNvPr id="3" name="Content Placeholder 2"/>
          <p:cNvSpPr>
            <a:spLocks noGrp="1"/>
          </p:cNvSpPr>
          <p:nvPr>
            <p:ph sz="half" idx="1"/>
          </p:nvPr>
        </p:nvSpPr>
        <p:spPr>
          <a:xfrm>
            <a:off x="524691" y="1825625"/>
            <a:ext cx="5181600" cy="4351338"/>
          </a:xfrm>
        </p:spPr>
        <p:txBody>
          <a:bodyPr/>
          <a:lstStyle/>
          <a:p>
            <a:r>
              <a:rPr lang="en-US" dirty="0" smtClean="0"/>
              <a:t>Respond to this popup by clicking Run</a:t>
            </a:r>
          </a:p>
          <a:p>
            <a:r>
              <a:rPr lang="en-US" dirty="0" smtClean="0"/>
              <a:t>Check off “Do not show…”, this should be a one time step.</a:t>
            </a:r>
            <a:endParaRPr lang="en-US" dirty="0"/>
          </a:p>
        </p:txBody>
      </p:sp>
      <p:pic>
        <p:nvPicPr>
          <p:cNvPr id="5" name="Content Placeholder 4"/>
          <p:cNvPicPr>
            <a:picLocks noGrp="1"/>
          </p:cNvPicPr>
          <p:nvPr>
            <p:ph sz="half" idx="2"/>
          </p:nvPr>
        </p:nvPicPr>
        <p:blipFill>
          <a:blip r:embed="rId2"/>
          <a:stretch>
            <a:fillRect/>
          </a:stretch>
        </p:blipFill>
        <p:spPr>
          <a:xfrm>
            <a:off x="6300787" y="2763044"/>
            <a:ext cx="4924425" cy="2476500"/>
          </a:xfrm>
          <a:prstGeom prst="rect">
            <a:avLst/>
          </a:prstGeom>
        </p:spPr>
      </p:pic>
    </p:spTree>
    <p:extLst>
      <p:ext uri="{BB962C8B-B14F-4D97-AF65-F5344CB8AC3E}">
        <p14:creationId xmlns:p14="http://schemas.microsoft.com/office/powerpoint/2010/main" val="1587566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a:t>
            </a:r>
            <a:r>
              <a:rPr lang="en-US" dirty="0" smtClean="0"/>
              <a:t>with IE (cont</a:t>
            </a:r>
            <a:r>
              <a:rPr lang="en-US" dirty="0"/>
              <a:t>.)</a:t>
            </a:r>
          </a:p>
        </p:txBody>
      </p:sp>
      <p:sp>
        <p:nvSpPr>
          <p:cNvPr id="3" name="Content Placeholder 2"/>
          <p:cNvSpPr>
            <a:spLocks noGrp="1"/>
          </p:cNvSpPr>
          <p:nvPr>
            <p:ph sz="half" idx="1"/>
          </p:nvPr>
        </p:nvSpPr>
        <p:spPr>
          <a:xfrm>
            <a:off x="646612" y="1825625"/>
            <a:ext cx="5388428" cy="4351338"/>
          </a:xfrm>
        </p:spPr>
        <p:txBody>
          <a:bodyPr/>
          <a:lstStyle/>
          <a:p>
            <a:r>
              <a:rPr lang="en-US" dirty="0" smtClean="0"/>
              <a:t>Click Don’t Block if this appears.  This may appear each time you log in.</a:t>
            </a:r>
            <a:endParaRPr lang="en-US" dirty="0"/>
          </a:p>
        </p:txBody>
      </p:sp>
      <p:pic>
        <p:nvPicPr>
          <p:cNvPr id="5" name="Content Placeholder 4"/>
          <p:cNvPicPr>
            <a:picLocks noGrp="1"/>
          </p:cNvPicPr>
          <p:nvPr>
            <p:ph sz="half" idx="2"/>
          </p:nvPr>
        </p:nvPicPr>
        <p:blipFill>
          <a:blip r:embed="rId3"/>
          <a:stretch>
            <a:fillRect/>
          </a:stretch>
        </p:blipFill>
        <p:spPr>
          <a:xfrm>
            <a:off x="6353175" y="2786856"/>
            <a:ext cx="4819650" cy="2428875"/>
          </a:xfrm>
          <a:prstGeom prst="rect">
            <a:avLst/>
          </a:prstGeom>
        </p:spPr>
      </p:pic>
    </p:spTree>
    <p:extLst>
      <p:ext uri="{BB962C8B-B14F-4D97-AF65-F5344CB8AC3E}">
        <p14:creationId xmlns:p14="http://schemas.microsoft.com/office/powerpoint/2010/main" val="114733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smtClean="0"/>
              <a:t>WebNow</a:t>
            </a:r>
            <a:r>
              <a:rPr lang="en-US" dirty="0" smtClean="0"/>
              <a:t> with IE </a:t>
            </a:r>
            <a:r>
              <a:rPr lang="en-US" dirty="0"/>
              <a:t>(cont.)</a:t>
            </a:r>
          </a:p>
        </p:txBody>
      </p:sp>
      <p:sp>
        <p:nvSpPr>
          <p:cNvPr id="3" name="Content Placeholder 2"/>
          <p:cNvSpPr>
            <a:spLocks noGrp="1"/>
          </p:cNvSpPr>
          <p:nvPr>
            <p:ph sz="half" idx="1"/>
          </p:nvPr>
        </p:nvSpPr>
        <p:spPr>
          <a:xfrm>
            <a:off x="603069" y="1825625"/>
            <a:ext cx="5181600" cy="4351338"/>
          </a:xfrm>
        </p:spPr>
        <p:txBody>
          <a:bodyPr/>
          <a:lstStyle/>
          <a:p>
            <a:r>
              <a:rPr lang="en-US" dirty="0" smtClean="0"/>
              <a:t>Click Run with the latest version.</a:t>
            </a:r>
          </a:p>
          <a:p>
            <a:endParaRPr lang="en-US" dirty="0"/>
          </a:p>
          <a:p>
            <a:endParaRPr lang="en-US" dirty="0" smtClean="0"/>
          </a:p>
          <a:p>
            <a:endParaRPr lang="en-US" dirty="0"/>
          </a:p>
          <a:p>
            <a:pPr marL="0" indent="0">
              <a:buNone/>
            </a:pPr>
            <a:r>
              <a:rPr lang="en-US" dirty="0" smtClean="0"/>
              <a:t>This is the end of the setup with IE.</a:t>
            </a:r>
            <a:endParaRPr lang="en-US" dirty="0"/>
          </a:p>
        </p:txBody>
      </p:sp>
      <p:pic>
        <p:nvPicPr>
          <p:cNvPr id="5" name="Content Placeholder 4"/>
          <p:cNvPicPr>
            <a:picLocks noGrp="1"/>
          </p:cNvPicPr>
          <p:nvPr>
            <p:ph sz="half" idx="2"/>
          </p:nvPr>
        </p:nvPicPr>
        <p:blipFill>
          <a:blip r:embed="rId2"/>
          <a:stretch>
            <a:fillRect/>
          </a:stretch>
        </p:blipFill>
        <p:spPr>
          <a:xfrm>
            <a:off x="5868988" y="2030067"/>
            <a:ext cx="5484812" cy="3942454"/>
          </a:xfrm>
          <a:prstGeom prst="rect">
            <a:avLst/>
          </a:prstGeom>
        </p:spPr>
      </p:pic>
    </p:spTree>
    <p:extLst>
      <p:ext uri="{BB962C8B-B14F-4D97-AF65-F5344CB8AC3E}">
        <p14:creationId xmlns:p14="http://schemas.microsoft.com/office/powerpoint/2010/main" val="274582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Signing into </a:t>
            </a:r>
            <a:r>
              <a:rPr lang="en-US" dirty="0" err="1" smtClean="0"/>
              <a:t>WebNow</a:t>
            </a:r>
            <a:r>
              <a:rPr lang="en-US" dirty="0" smtClean="0"/>
              <a:t> with Safari</a:t>
            </a:r>
            <a:endParaRPr lang="en-US" dirty="0"/>
          </a:p>
        </p:txBody>
      </p:sp>
      <p:sp>
        <p:nvSpPr>
          <p:cNvPr id="3" name="Content Placeholder 2"/>
          <p:cNvSpPr>
            <a:spLocks noGrp="1"/>
          </p:cNvSpPr>
          <p:nvPr>
            <p:ph sz="half" idx="1"/>
          </p:nvPr>
        </p:nvSpPr>
        <p:spPr>
          <a:xfrm>
            <a:off x="838200" y="1825625"/>
            <a:ext cx="3335448" cy="4351338"/>
          </a:xfrm>
        </p:spPr>
        <p:txBody>
          <a:bodyPr>
            <a:normAutofit fontScale="92500" lnSpcReduction="20000"/>
          </a:bodyPr>
          <a:lstStyle/>
          <a:p>
            <a:r>
              <a:rPr lang="en-US" dirty="0" smtClean="0"/>
              <a:t>To use Safari you will need Java</a:t>
            </a:r>
          </a:p>
          <a:p>
            <a:r>
              <a:rPr lang="en-US" dirty="0" smtClean="0"/>
              <a:t>With Safari open, click on Safari then Preferences.</a:t>
            </a:r>
          </a:p>
          <a:p>
            <a:r>
              <a:rPr lang="en-US" dirty="0" smtClean="0"/>
              <a:t>Click on the Security icon, the window will look like this. If your window looks different, you are using an older version of Safari, contact the help desk to update it.</a:t>
            </a:r>
            <a:endParaRPr lang="en-US" dirty="0"/>
          </a:p>
        </p:txBody>
      </p:sp>
      <p:pic>
        <p:nvPicPr>
          <p:cNvPr id="5" name="Content Placeholder 4"/>
          <p:cNvPicPr>
            <a:picLocks noGrp="1" noChangeAspect="1"/>
          </p:cNvPicPr>
          <p:nvPr>
            <p:ph sz="half" idx="2"/>
          </p:nvPr>
        </p:nvPicPr>
        <p:blipFill>
          <a:blip r:embed="rId2"/>
          <a:stretch>
            <a:fillRect/>
          </a:stretch>
        </p:blipFill>
        <p:spPr>
          <a:xfrm>
            <a:off x="4676775" y="2615406"/>
            <a:ext cx="6391275" cy="2771775"/>
          </a:xfrm>
          <a:prstGeom prst="rect">
            <a:avLst/>
          </a:prstGeom>
        </p:spPr>
      </p:pic>
    </p:spTree>
    <p:extLst>
      <p:ext uri="{BB962C8B-B14F-4D97-AF65-F5344CB8AC3E}">
        <p14:creationId xmlns:p14="http://schemas.microsoft.com/office/powerpoint/2010/main" val="397379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with </a:t>
            </a:r>
            <a:r>
              <a:rPr lang="en-US" dirty="0" smtClean="0"/>
              <a:t>Safari (cont.)</a:t>
            </a:r>
            <a:endParaRPr lang="en-US" dirty="0"/>
          </a:p>
        </p:txBody>
      </p:sp>
      <p:sp>
        <p:nvSpPr>
          <p:cNvPr id="3" name="Content Placeholder 2"/>
          <p:cNvSpPr>
            <a:spLocks noGrp="1"/>
          </p:cNvSpPr>
          <p:nvPr>
            <p:ph sz="half" idx="1"/>
          </p:nvPr>
        </p:nvSpPr>
        <p:spPr>
          <a:xfrm>
            <a:off x="838200" y="1825625"/>
            <a:ext cx="3308287" cy="4351338"/>
          </a:xfrm>
        </p:spPr>
        <p:txBody>
          <a:bodyPr/>
          <a:lstStyle/>
          <a:p>
            <a:r>
              <a:rPr lang="en-US" dirty="0" smtClean="0"/>
              <a:t>Make sure Enable JavaScript is checked off</a:t>
            </a:r>
          </a:p>
          <a:p>
            <a:r>
              <a:rPr lang="en-US" dirty="0" smtClean="0"/>
              <a:t>Make sure Internet Plug-ins is checked off.</a:t>
            </a:r>
          </a:p>
          <a:p>
            <a:r>
              <a:rPr lang="en-US" dirty="0" smtClean="0"/>
              <a:t>Click Plug-in Settings</a:t>
            </a:r>
            <a:endParaRPr lang="en-US" dirty="0"/>
          </a:p>
        </p:txBody>
      </p:sp>
      <p:pic>
        <p:nvPicPr>
          <p:cNvPr id="5" name="Content Placeholder 4"/>
          <p:cNvPicPr>
            <a:picLocks noGrp="1" noChangeAspect="1"/>
          </p:cNvPicPr>
          <p:nvPr>
            <p:ph sz="half" idx="2"/>
          </p:nvPr>
        </p:nvPicPr>
        <p:blipFill>
          <a:blip r:embed="rId2"/>
          <a:stretch>
            <a:fillRect/>
          </a:stretch>
        </p:blipFill>
        <p:spPr>
          <a:xfrm>
            <a:off x="4618037" y="2615406"/>
            <a:ext cx="6391275" cy="2771775"/>
          </a:xfrm>
          <a:prstGeom prst="rect">
            <a:avLst/>
          </a:prstGeom>
        </p:spPr>
      </p:pic>
    </p:spTree>
    <p:extLst>
      <p:ext uri="{BB962C8B-B14F-4D97-AF65-F5344CB8AC3E}">
        <p14:creationId xmlns:p14="http://schemas.microsoft.com/office/powerpoint/2010/main" val="63559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Signing into </a:t>
            </a:r>
            <a:r>
              <a:rPr lang="en-US" dirty="0" err="1"/>
              <a:t>WebNow</a:t>
            </a:r>
            <a:r>
              <a:rPr lang="en-US" dirty="0"/>
              <a:t> with Safari (cont.)</a:t>
            </a:r>
          </a:p>
        </p:txBody>
      </p:sp>
      <p:sp>
        <p:nvSpPr>
          <p:cNvPr id="3" name="Content Placeholder 2"/>
          <p:cNvSpPr>
            <a:spLocks noGrp="1"/>
          </p:cNvSpPr>
          <p:nvPr>
            <p:ph sz="half" idx="1"/>
          </p:nvPr>
        </p:nvSpPr>
        <p:spPr>
          <a:xfrm>
            <a:off x="838200" y="1825625"/>
            <a:ext cx="2765079" cy="4351338"/>
          </a:xfrm>
        </p:spPr>
        <p:txBody>
          <a:bodyPr/>
          <a:lstStyle/>
          <a:p>
            <a:r>
              <a:rPr lang="en-US" dirty="0" smtClean="0"/>
              <a:t>After you click Plug-in Settings in the previous step, your window will look like this. Check off Java</a:t>
            </a:r>
            <a:endParaRPr lang="en-US" dirty="0"/>
          </a:p>
        </p:txBody>
      </p:sp>
      <p:pic>
        <p:nvPicPr>
          <p:cNvPr id="5" name="Content Placeholder 4"/>
          <p:cNvPicPr>
            <a:picLocks noGrp="1" noChangeAspect="1"/>
          </p:cNvPicPr>
          <p:nvPr>
            <p:ph sz="half" idx="2"/>
          </p:nvPr>
        </p:nvPicPr>
        <p:blipFill>
          <a:blip r:embed="rId2"/>
          <a:stretch>
            <a:fillRect/>
          </a:stretch>
        </p:blipFill>
        <p:spPr>
          <a:xfrm>
            <a:off x="4240844" y="1825625"/>
            <a:ext cx="6583687" cy="4351338"/>
          </a:xfrm>
          <a:prstGeom prst="rect">
            <a:avLst/>
          </a:prstGeom>
        </p:spPr>
      </p:pic>
    </p:spTree>
    <p:extLst>
      <p:ext uri="{BB962C8B-B14F-4D97-AF65-F5344CB8AC3E}">
        <p14:creationId xmlns:p14="http://schemas.microsoft.com/office/powerpoint/2010/main" val="980322263"/>
      </p:ext>
    </p:extLst>
  </p:cSld>
  <p:clrMapOvr>
    <a:masterClrMapping/>
  </p:clrMapOvr>
</p:sld>
</file>

<file path=ppt/theme/theme1.xml><?xml version="1.0" encoding="utf-8"?>
<a:theme xmlns:a="http://schemas.openxmlformats.org/drawingml/2006/main" name="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533</Words>
  <Application>Microsoft Office PowerPoint</Application>
  <PresentationFormat>Widescreen</PresentationFormat>
  <Paragraphs>63</Paragraphs>
  <Slides>15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White with laurels</vt:lpstr>
      <vt:lpstr>Office Theme</vt:lpstr>
      <vt:lpstr>E-Procurement Project</vt:lpstr>
      <vt:lpstr>Signing into WebNow (the client for iNow)</vt:lpstr>
      <vt:lpstr>Signing into WebNow with Internet Explorer (IE)</vt:lpstr>
      <vt:lpstr>Signing into WebNow with IE (cont.)</vt:lpstr>
      <vt:lpstr>Signing into WebNow with IE (cont.)</vt:lpstr>
      <vt:lpstr>Signing into WebNow with IE (cont.)</vt:lpstr>
      <vt:lpstr>Signing into WebNow with Safari</vt:lpstr>
      <vt:lpstr>Signing into WebNow with Safari (cont.)</vt:lpstr>
      <vt:lpstr>Signing into WebNow with Safari (cont.)</vt:lpstr>
      <vt:lpstr>Signing into WebNow with Safari (cont.)</vt:lpstr>
      <vt:lpstr>Signing into WebNow with Safari (cont.)</vt:lpstr>
      <vt:lpstr>Signing into WebNow with Firefox</vt:lpstr>
      <vt:lpstr>Signing into WebNow with Firefox (cont.)</vt:lpstr>
      <vt:lpstr>Signing into WebNow with Firefox (cont.)</vt:lpstr>
      <vt:lpstr>Signing into WebNow (cont.)</vt:lpstr>
    </vt:vector>
  </TitlesOfParts>
  <Company>Suffolk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E-Procurement Project</dc:title>
  <dc:creator>Nancy Martin</dc:creator>
  <cp:lastModifiedBy>Nancy Martin</cp:lastModifiedBy>
  <cp:revision>17</cp:revision>
  <dcterms:created xsi:type="dcterms:W3CDTF">2016-10-12T13:52:28Z</dcterms:created>
  <dcterms:modified xsi:type="dcterms:W3CDTF">2017-04-24T19:25:32Z</dcterms:modified>
</cp:coreProperties>
</file>