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0" r:id="rId3"/>
  </p:sldMasterIdLst>
  <p:notesMasterIdLst>
    <p:notesMasterId r:id="rId29"/>
  </p:notesMasterIdLst>
  <p:sldIdLst>
    <p:sldId id="285" r:id="rId4"/>
    <p:sldId id="260" r:id="rId5"/>
    <p:sldId id="295" r:id="rId6"/>
    <p:sldId id="294" r:id="rId7"/>
    <p:sldId id="261" r:id="rId8"/>
    <p:sldId id="300" r:id="rId9"/>
    <p:sldId id="269" r:id="rId10"/>
    <p:sldId id="272" r:id="rId11"/>
    <p:sldId id="266" r:id="rId12"/>
    <p:sldId id="302" r:id="rId13"/>
    <p:sldId id="276" r:id="rId14"/>
    <p:sldId id="277" r:id="rId15"/>
    <p:sldId id="278" r:id="rId16"/>
    <p:sldId id="279" r:id="rId17"/>
    <p:sldId id="280" r:id="rId18"/>
    <p:sldId id="296" r:id="rId19"/>
    <p:sldId id="281" r:id="rId20"/>
    <p:sldId id="301" r:id="rId21"/>
    <p:sldId id="267" r:id="rId22"/>
    <p:sldId id="273" r:id="rId23"/>
    <p:sldId id="274" r:id="rId24"/>
    <p:sldId id="275" r:id="rId25"/>
    <p:sldId id="299" r:id="rId26"/>
    <p:sldId id="298" r:id="rId27"/>
    <p:sldId id="284"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A4E3EAD0-B157-495B-AAE1-7ABF684DC167}" type="datetimeFigureOut">
              <a:rPr lang="en-US" smtClean="0"/>
              <a:t>4/24/2017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118C4C1-2C46-4A63-B6A7-F550A9E63A7C}" type="slidenum">
              <a:rPr lang="en-US" smtClean="0"/>
              <a:t>‹#›</a:t>
            </a:fld>
            <a:endParaRPr lang="en-US"/>
          </a:p>
        </p:txBody>
      </p:sp>
    </p:spTree>
    <p:extLst>
      <p:ext uri="{BB962C8B-B14F-4D97-AF65-F5344CB8AC3E}">
        <p14:creationId xmlns:p14="http://schemas.microsoft.com/office/powerpoint/2010/main" val="1876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2</a:t>
            </a:fld>
            <a:endParaRPr lang="en-US"/>
          </a:p>
        </p:txBody>
      </p:sp>
    </p:spTree>
    <p:extLst>
      <p:ext uri="{BB962C8B-B14F-4D97-AF65-F5344CB8AC3E}">
        <p14:creationId xmlns:p14="http://schemas.microsoft.com/office/powerpoint/2010/main" val="238311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61752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417308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118618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9601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110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4644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59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3558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5276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4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049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3296599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4454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101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910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6270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9728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32108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6119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378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046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860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D499B-230F-4B6F-A6D1-A8BAAFA834EA}"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41143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D499B-230F-4B6F-A6D1-A8BAAFA834E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1430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D499B-230F-4B6F-A6D1-A8BAAFA834EA}"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01968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D499B-230F-4B6F-A6D1-A8BAAFA834EA}"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39617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D499B-230F-4B6F-A6D1-A8BAAFA834EA}"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8753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18098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42374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D499B-230F-4B6F-A6D1-A8BAAFA834EA}" type="datetimeFigureOut">
              <a:rPr lang="en-US" smtClean="0"/>
              <a:t>4/24/2017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A9B2-19B4-40C0-99E5-6F03AF86F4D2}" type="slidenum">
              <a:rPr lang="en-US" smtClean="0"/>
              <a:t>‹#›</a:t>
            </a:fld>
            <a:endParaRPr lang="en-US"/>
          </a:p>
        </p:txBody>
      </p:sp>
    </p:spTree>
    <p:extLst>
      <p:ext uri="{BB962C8B-B14F-4D97-AF65-F5344CB8AC3E}">
        <p14:creationId xmlns:p14="http://schemas.microsoft.com/office/powerpoint/2010/main" val="262280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24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05750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v-voyager.adm.suffolk.edu:8080/webnow/index.jsp" TargetMode="External"/><Relationship Id="rId2" Type="http://schemas.openxmlformats.org/officeDocument/2006/relationships/hyperlink" Target="http://srv-voyager:8080/webnow" TargetMode="External"/><Relationship Id="rId1" Type="http://schemas.openxmlformats.org/officeDocument/2006/relationships/slideLayout" Target="../slideLayouts/slideLayout2.xml"/><Relationship Id="rId4" Type="http://schemas.openxmlformats.org/officeDocument/2006/relationships/hyperlink" Target="mailto:ImageNow@Suffolk.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0097" y="773714"/>
            <a:ext cx="5500312" cy="1470025"/>
          </a:xfrm>
        </p:spPr>
        <p:txBody>
          <a:bodyPr/>
          <a:lstStyle/>
          <a:p>
            <a:pPr algn="l"/>
            <a:r>
              <a:rPr lang="en-US" dirty="0" smtClean="0"/>
              <a:t>E-Procurement </a:t>
            </a:r>
            <a:r>
              <a:rPr lang="en-US" dirty="0"/>
              <a:t>Project</a:t>
            </a:r>
          </a:p>
        </p:txBody>
      </p:sp>
      <p:sp>
        <p:nvSpPr>
          <p:cNvPr id="3" name="Subtitle 2"/>
          <p:cNvSpPr>
            <a:spLocks noGrp="1"/>
          </p:cNvSpPr>
          <p:nvPr>
            <p:ph type="subTitle" idx="4294967295"/>
          </p:nvPr>
        </p:nvSpPr>
        <p:spPr>
          <a:xfrm>
            <a:off x="4790097" y="2504808"/>
            <a:ext cx="5500312" cy="2009003"/>
          </a:xfrm>
        </p:spPr>
        <p:txBody>
          <a:bodyPr>
            <a:normAutofit fontScale="92500"/>
          </a:bodyPr>
          <a:lstStyle/>
          <a:p>
            <a:pPr marL="0" indent="0">
              <a:buNone/>
            </a:pPr>
            <a:r>
              <a:rPr lang="en-US" dirty="0"/>
              <a:t>Going Paperless at </a:t>
            </a:r>
            <a:r>
              <a:rPr lang="en-US" dirty="0" smtClean="0"/>
              <a:t>SU</a:t>
            </a:r>
          </a:p>
          <a:p>
            <a:pPr marL="0" indent="0">
              <a:buNone/>
            </a:pPr>
            <a:endParaRPr lang="en-US" dirty="0"/>
          </a:p>
          <a:p>
            <a:pPr marL="0" indent="0">
              <a:buNone/>
            </a:pPr>
            <a:r>
              <a:rPr lang="en-US" dirty="0" smtClean="0"/>
              <a:t>Approving Purchase Requests</a:t>
            </a:r>
            <a:endParaRPr lang="en-US" dirty="0"/>
          </a:p>
        </p:txBody>
      </p:sp>
    </p:spTree>
    <p:extLst>
      <p:ext uri="{BB962C8B-B14F-4D97-AF65-F5344CB8AC3E}">
        <p14:creationId xmlns:p14="http://schemas.microsoft.com/office/powerpoint/2010/main" val="206204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Navigating </a:t>
            </a:r>
            <a:r>
              <a:rPr lang="en-US" dirty="0" err="1"/>
              <a:t>WebNow</a:t>
            </a:r>
            <a:endParaRPr lang="en-US" dirty="0"/>
          </a:p>
        </p:txBody>
      </p:sp>
      <p:sp>
        <p:nvSpPr>
          <p:cNvPr id="3" name="Content Placeholder 2"/>
          <p:cNvSpPr>
            <a:spLocks noGrp="1"/>
          </p:cNvSpPr>
          <p:nvPr>
            <p:ph sz="half" idx="1"/>
          </p:nvPr>
        </p:nvSpPr>
        <p:spPr>
          <a:xfrm>
            <a:off x="838200" y="1825625"/>
            <a:ext cx="3873137" cy="4351338"/>
          </a:xfrm>
        </p:spPr>
        <p:txBody>
          <a:bodyPr/>
          <a:lstStyle/>
          <a:p>
            <a:r>
              <a:rPr lang="en-US" dirty="0" smtClean="0"/>
              <a:t>If you used the link in the notification email, you will be brought directly to the </a:t>
            </a:r>
            <a:r>
              <a:rPr lang="en-US" smtClean="0"/>
              <a:t>queue referenced </a:t>
            </a:r>
            <a:r>
              <a:rPr lang="en-US" dirty="0" smtClean="0"/>
              <a:t>in the email.</a:t>
            </a:r>
          </a:p>
          <a:p>
            <a:r>
              <a:rPr lang="en-US" dirty="0" smtClean="0"/>
              <a:t>Double click the item to be approved</a:t>
            </a:r>
            <a:endParaRPr lang="en-US" dirty="0"/>
          </a:p>
        </p:txBody>
      </p:sp>
      <p:pic>
        <p:nvPicPr>
          <p:cNvPr id="5" name="Content Placeholder 4"/>
          <p:cNvPicPr>
            <a:picLocks noGrp="1"/>
          </p:cNvPicPr>
          <p:nvPr>
            <p:ph sz="half" idx="2"/>
          </p:nvPr>
        </p:nvPicPr>
        <p:blipFill>
          <a:blip r:embed="rId2"/>
          <a:stretch>
            <a:fillRect/>
          </a:stretch>
        </p:blipFill>
        <p:spPr>
          <a:xfrm>
            <a:off x="4711337" y="2763967"/>
            <a:ext cx="6738937" cy="2474654"/>
          </a:xfrm>
          <a:prstGeom prst="rect">
            <a:avLst/>
          </a:prstGeom>
        </p:spPr>
      </p:pic>
    </p:spTree>
    <p:extLst>
      <p:ext uri="{BB962C8B-B14F-4D97-AF65-F5344CB8AC3E}">
        <p14:creationId xmlns:p14="http://schemas.microsoft.com/office/powerpoint/2010/main" val="144895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lstStyle/>
          <a:p>
            <a:pPr algn="ctr"/>
            <a:r>
              <a:rPr lang="en-US" dirty="0"/>
              <a:t>Reviewing Request </a:t>
            </a:r>
            <a:r>
              <a:rPr lang="en-US" dirty="0" smtClean="0"/>
              <a:t>Documents</a:t>
            </a:r>
            <a:endParaRPr lang="en-US" dirty="0"/>
          </a:p>
        </p:txBody>
      </p:sp>
      <p:sp>
        <p:nvSpPr>
          <p:cNvPr id="3" name="Content Placeholder 2"/>
          <p:cNvSpPr>
            <a:spLocks noGrp="1"/>
          </p:cNvSpPr>
          <p:nvPr>
            <p:ph sz="half" idx="1"/>
          </p:nvPr>
        </p:nvSpPr>
        <p:spPr>
          <a:xfrm>
            <a:off x="324196" y="1205345"/>
            <a:ext cx="5029200" cy="4971618"/>
          </a:xfrm>
        </p:spPr>
        <p:txBody>
          <a:bodyPr/>
          <a:lstStyle/>
          <a:p>
            <a:r>
              <a:rPr lang="en-US" dirty="0" smtClean="0"/>
              <a:t>The first time you open a requisition, you will need to set the default view. This only needs to be done on your first requisition. That first time, the screen will look like this -&gt;</a:t>
            </a:r>
          </a:p>
          <a:p>
            <a:r>
              <a:rPr lang="en-US" dirty="0" smtClean="0"/>
              <a:t>This is the confirmation email the requestor received and then forwarded to iNow to start the approval flow.</a:t>
            </a:r>
            <a:endParaRPr lang="en-US" dirty="0"/>
          </a:p>
        </p:txBody>
      </p:sp>
      <p:pic>
        <p:nvPicPr>
          <p:cNvPr id="5" name="Content Placeholder 4"/>
          <p:cNvPicPr>
            <a:picLocks noGrp="1"/>
          </p:cNvPicPr>
          <p:nvPr>
            <p:ph sz="half" idx="2"/>
          </p:nvPr>
        </p:nvPicPr>
        <p:blipFill>
          <a:blip r:embed="rId2"/>
          <a:stretch>
            <a:fillRect/>
          </a:stretch>
        </p:blipFill>
        <p:spPr>
          <a:xfrm>
            <a:off x="5636029" y="1371600"/>
            <a:ext cx="6176356" cy="5270269"/>
          </a:xfrm>
          <a:prstGeom prst="rect">
            <a:avLst/>
          </a:prstGeom>
        </p:spPr>
      </p:pic>
    </p:spTree>
    <p:extLst>
      <p:ext uri="{BB962C8B-B14F-4D97-AF65-F5344CB8AC3E}">
        <p14:creationId xmlns:p14="http://schemas.microsoft.com/office/powerpoint/2010/main" val="64322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217"/>
          </a:xfrm>
        </p:spPr>
        <p:txBody>
          <a:bodyPr/>
          <a:lstStyle/>
          <a:p>
            <a:pPr algn="ctr"/>
            <a:r>
              <a:rPr lang="en-US" dirty="0"/>
              <a:t>Reviewing Request Documents (cont.)</a:t>
            </a:r>
          </a:p>
        </p:txBody>
      </p:sp>
      <p:sp>
        <p:nvSpPr>
          <p:cNvPr id="3" name="Content Placeholder 2"/>
          <p:cNvSpPr>
            <a:spLocks noGrp="1"/>
          </p:cNvSpPr>
          <p:nvPr>
            <p:ph sz="half" idx="1"/>
          </p:nvPr>
        </p:nvSpPr>
        <p:spPr>
          <a:xfrm>
            <a:off x="290945" y="1288473"/>
            <a:ext cx="4397433" cy="4888490"/>
          </a:xfrm>
        </p:spPr>
        <p:txBody>
          <a:bodyPr/>
          <a:lstStyle/>
          <a:p>
            <a:r>
              <a:rPr lang="en-US" dirty="0" smtClean="0"/>
              <a:t>You will need to view the properties as this is where you approve the document.</a:t>
            </a:r>
          </a:p>
          <a:p>
            <a:r>
              <a:rPr lang="en-US" dirty="0" smtClean="0"/>
              <a:t>Click View then Properties and Thumbnails. Thumbnails is where you would see the additional backup for the request.  This will set your default view so you’ll only need to do it once.</a:t>
            </a:r>
            <a:endParaRPr lang="en-US" dirty="0"/>
          </a:p>
        </p:txBody>
      </p:sp>
      <p:pic>
        <p:nvPicPr>
          <p:cNvPr id="5" name="Content Placeholder 4"/>
          <p:cNvPicPr>
            <a:picLocks noGrp="1"/>
          </p:cNvPicPr>
          <p:nvPr>
            <p:ph sz="half" idx="2"/>
          </p:nvPr>
        </p:nvPicPr>
        <p:blipFill>
          <a:blip r:embed="rId2"/>
          <a:stretch>
            <a:fillRect/>
          </a:stretch>
        </p:blipFill>
        <p:spPr>
          <a:xfrm>
            <a:off x="4920161" y="1288473"/>
            <a:ext cx="6609591" cy="5469774"/>
          </a:xfrm>
          <a:prstGeom prst="rect">
            <a:avLst/>
          </a:prstGeom>
        </p:spPr>
      </p:pic>
    </p:spTree>
    <p:extLst>
      <p:ext uri="{BB962C8B-B14F-4D97-AF65-F5344CB8AC3E}">
        <p14:creationId xmlns:p14="http://schemas.microsoft.com/office/powerpoint/2010/main" val="52114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173934"/>
            <a:ext cx="10515600" cy="698904"/>
          </a:xfrm>
        </p:spPr>
        <p:txBody>
          <a:bodyPr/>
          <a:lstStyle/>
          <a:p>
            <a:pPr algn="ctr"/>
            <a:r>
              <a:rPr lang="en-US" dirty="0"/>
              <a:t>Reviewing Request Documents (cont.)</a:t>
            </a:r>
          </a:p>
        </p:txBody>
      </p:sp>
      <p:sp>
        <p:nvSpPr>
          <p:cNvPr id="3" name="Content Placeholder 2"/>
          <p:cNvSpPr>
            <a:spLocks noGrp="1"/>
          </p:cNvSpPr>
          <p:nvPr>
            <p:ph sz="half" idx="1"/>
          </p:nvPr>
        </p:nvSpPr>
        <p:spPr>
          <a:xfrm>
            <a:off x="241070" y="1097280"/>
            <a:ext cx="2942706" cy="5079683"/>
          </a:xfrm>
        </p:spPr>
        <p:txBody>
          <a:bodyPr/>
          <a:lstStyle/>
          <a:p>
            <a:r>
              <a:rPr lang="en-US" dirty="0" smtClean="0"/>
              <a:t>Note the panel on the right and the thumbnails on the bottom. If you don’t see the thumbnails on the bottom, drag the bottom up to reveal the thumbnails.</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940" y="872837"/>
            <a:ext cx="8622198" cy="57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779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5620"/>
            <a:ext cx="10515600" cy="715529"/>
          </a:xfrm>
        </p:spPr>
        <p:txBody>
          <a:bodyPr/>
          <a:lstStyle/>
          <a:p>
            <a:pPr algn="ctr"/>
            <a:r>
              <a:rPr lang="en-US" dirty="0" smtClean="0"/>
              <a:t>Approving Purchase Requisitions</a:t>
            </a:r>
            <a:endParaRPr lang="en-US" dirty="0"/>
          </a:p>
        </p:txBody>
      </p:sp>
      <p:sp>
        <p:nvSpPr>
          <p:cNvPr id="3" name="Content Placeholder 2"/>
          <p:cNvSpPr>
            <a:spLocks noGrp="1"/>
          </p:cNvSpPr>
          <p:nvPr>
            <p:ph sz="half" idx="1"/>
          </p:nvPr>
        </p:nvSpPr>
        <p:spPr>
          <a:xfrm>
            <a:off x="838200" y="1193074"/>
            <a:ext cx="5181600" cy="4983889"/>
          </a:xfrm>
        </p:spPr>
        <p:txBody>
          <a:bodyPr/>
          <a:lstStyle/>
          <a:p>
            <a:r>
              <a:rPr lang="en-US" dirty="0" smtClean="0"/>
              <a:t>Here is an example of the properties shown for a requisition. iNow uses these fields to properly route the request for approvals.</a:t>
            </a:r>
          </a:p>
          <a:p>
            <a:r>
              <a:rPr lang="en-US" dirty="0" smtClean="0"/>
              <a:t>You will approve the request in the Custom Properties section.</a:t>
            </a:r>
            <a:endParaRPr lang="en-US" dirty="0"/>
          </a:p>
        </p:txBody>
      </p:sp>
      <p:pic>
        <p:nvPicPr>
          <p:cNvPr id="6" name="Content Placeholder 5"/>
          <p:cNvPicPr>
            <a:picLocks noGrp="1" noChangeAspect="1"/>
          </p:cNvPicPr>
          <p:nvPr>
            <p:ph sz="half" idx="2"/>
          </p:nvPr>
        </p:nvPicPr>
        <p:blipFill>
          <a:blip r:embed="rId2"/>
          <a:stretch>
            <a:fillRect/>
          </a:stretch>
        </p:blipFill>
        <p:spPr>
          <a:xfrm>
            <a:off x="6691745" y="846132"/>
            <a:ext cx="3175462" cy="5888550"/>
          </a:xfrm>
          <a:prstGeom prst="rect">
            <a:avLst/>
          </a:prstGeom>
        </p:spPr>
      </p:pic>
    </p:spTree>
    <p:extLst>
      <p:ext uri="{BB962C8B-B14F-4D97-AF65-F5344CB8AC3E}">
        <p14:creationId xmlns:p14="http://schemas.microsoft.com/office/powerpoint/2010/main" val="3767587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321"/>
          </a:xfrm>
        </p:spPr>
        <p:txBody>
          <a:bodyPr/>
          <a:lstStyle/>
          <a:p>
            <a:pPr algn="ctr"/>
            <a:r>
              <a:rPr lang="en-US" dirty="0"/>
              <a:t>Approving Purchase </a:t>
            </a:r>
            <a:r>
              <a:rPr lang="en-US" dirty="0" smtClean="0"/>
              <a:t>Requisitions (cont.)</a:t>
            </a:r>
            <a:endParaRPr lang="en-US" dirty="0"/>
          </a:p>
        </p:txBody>
      </p:sp>
      <p:sp>
        <p:nvSpPr>
          <p:cNvPr id="3" name="Content Placeholder 2"/>
          <p:cNvSpPr>
            <a:spLocks noGrp="1"/>
          </p:cNvSpPr>
          <p:nvPr>
            <p:ph sz="half" idx="1"/>
          </p:nvPr>
        </p:nvSpPr>
        <p:spPr>
          <a:xfrm>
            <a:off x="838200" y="1210490"/>
            <a:ext cx="5181600" cy="5447521"/>
          </a:xfrm>
        </p:spPr>
        <p:txBody>
          <a:bodyPr>
            <a:normAutofit fontScale="85000" lnSpcReduction="20000"/>
          </a:bodyPr>
          <a:lstStyle/>
          <a:p>
            <a:r>
              <a:rPr lang="en-US" dirty="0" smtClean="0"/>
              <a:t>If you are approving as a department manager or department head, click in the box next to the down arrow next to Dept Approver. If you only see NONE as an option, click in the box, not the down arrow.</a:t>
            </a:r>
          </a:p>
          <a:p>
            <a:r>
              <a:rPr lang="en-US" dirty="0" smtClean="0"/>
              <a:t>If you wish to approve the request, choose APPROVED.</a:t>
            </a:r>
          </a:p>
          <a:p>
            <a:r>
              <a:rPr lang="en-US" dirty="0" smtClean="0"/>
              <a:t>If you choose not to approve, there is an option of NOT APPROVED. You will need to let the requestor know as they are not automatically notified.</a:t>
            </a:r>
          </a:p>
          <a:p>
            <a:r>
              <a:rPr lang="en-US" dirty="0" smtClean="0"/>
              <a:t>Do not make changes to the BO-Amount field.</a:t>
            </a:r>
          </a:p>
          <a:p>
            <a:r>
              <a:rPr lang="en-US" dirty="0" smtClean="0"/>
              <a:t>FURTHER APPROVE, School Review, and REVIEW are for additional layers of approval.</a:t>
            </a:r>
            <a:endParaRPr lang="en-US" dirty="0"/>
          </a:p>
        </p:txBody>
      </p:sp>
      <p:pic>
        <p:nvPicPr>
          <p:cNvPr id="5" name="Content Placeholder 4"/>
          <p:cNvPicPr>
            <a:picLocks noGrp="1" noChangeAspect="1"/>
          </p:cNvPicPr>
          <p:nvPr>
            <p:ph sz="half" idx="2"/>
          </p:nvPr>
        </p:nvPicPr>
        <p:blipFill>
          <a:blip r:embed="rId2"/>
          <a:stretch>
            <a:fillRect/>
          </a:stretch>
        </p:blipFill>
        <p:spPr>
          <a:xfrm>
            <a:off x="6592389" y="1227735"/>
            <a:ext cx="4249782" cy="5430277"/>
          </a:xfrm>
          <a:prstGeom prst="rect">
            <a:avLst/>
          </a:prstGeom>
        </p:spPr>
      </p:pic>
    </p:spTree>
    <p:extLst>
      <p:ext uri="{BB962C8B-B14F-4D97-AF65-F5344CB8AC3E}">
        <p14:creationId xmlns:p14="http://schemas.microsoft.com/office/powerpoint/2010/main" val="144347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Approving Purchase Requisitions (cont.)</a:t>
            </a:r>
          </a:p>
        </p:txBody>
      </p:sp>
      <p:sp>
        <p:nvSpPr>
          <p:cNvPr id="3" name="Content Placeholder 2"/>
          <p:cNvSpPr>
            <a:spLocks noGrp="1"/>
          </p:cNvSpPr>
          <p:nvPr>
            <p:ph sz="half" idx="1"/>
          </p:nvPr>
        </p:nvSpPr>
        <p:spPr>
          <a:xfrm>
            <a:off x="838200" y="1825625"/>
            <a:ext cx="4822767" cy="4351338"/>
          </a:xfrm>
        </p:spPr>
        <p:txBody>
          <a:bodyPr/>
          <a:lstStyle/>
          <a:p>
            <a:r>
              <a:rPr lang="en-US" dirty="0" smtClean="0"/>
              <a:t>If you are an approver for additional conditions (i.e., ITS, Grant, Dean, etc.) choose the drop down from BO-Further Approver. You will have the same option of NOT APPROVED. Again, you will need to contact the requestor as they are not automatically notified.</a:t>
            </a:r>
            <a:endParaRPr lang="en-US" dirty="0"/>
          </a:p>
        </p:txBody>
      </p:sp>
      <p:pic>
        <p:nvPicPr>
          <p:cNvPr id="5" name="Content Placeholder 4"/>
          <p:cNvPicPr>
            <a:picLocks noGrp="1" noChangeAspect="1"/>
          </p:cNvPicPr>
          <p:nvPr>
            <p:ph sz="half" idx="2"/>
          </p:nvPr>
        </p:nvPicPr>
        <p:blipFill>
          <a:blip r:embed="rId2"/>
          <a:stretch>
            <a:fillRect/>
          </a:stretch>
        </p:blipFill>
        <p:spPr>
          <a:xfrm>
            <a:off x="5660967" y="1487747"/>
            <a:ext cx="4314306" cy="5250429"/>
          </a:xfrm>
          <a:prstGeom prst="rect">
            <a:avLst/>
          </a:prstGeom>
        </p:spPr>
      </p:pic>
    </p:spTree>
    <p:extLst>
      <p:ext uri="{BB962C8B-B14F-4D97-AF65-F5344CB8AC3E}">
        <p14:creationId xmlns:p14="http://schemas.microsoft.com/office/powerpoint/2010/main" val="306922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3"/>
          </a:xfrm>
        </p:spPr>
        <p:txBody>
          <a:bodyPr/>
          <a:lstStyle/>
          <a:p>
            <a:pPr algn="ctr"/>
            <a:r>
              <a:rPr lang="en-US" dirty="0"/>
              <a:t>Approving Purchase Requisitions (cont.)</a:t>
            </a:r>
          </a:p>
        </p:txBody>
      </p:sp>
      <p:sp>
        <p:nvSpPr>
          <p:cNvPr id="3" name="Content Placeholder 2"/>
          <p:cNvSpPr>
            <a:spLocks noGrp="1"/>
          </p:cNvSpPr>
          <p:nvPr>
            <p:ph sz="half" idx="1"/>
          </p:nvPr>
        </p:nvSpPr>
        <p:spPr>
          <a:xfrm>
            <a:off x="838200" y="1410790"/>
            <a:ext cx="5181600" cy="5111930"/>
          </a:xfrm>
        </p:spPr>
        <p:txBody>
          <a:bodyPr>
            <a:normAutofit/>
          </a:bodyPr>
          <a:lstStyle/>
          <a:p>
            <a:r>
              <a:rPr lang="en-US" dirty="0" smtClean="0"/>
              <a:t>After you have approved or not approved, </a:t>
            </a:r>
            <a:r>
              <a:rPr lang="en-US" b="1" u="sng" dirty="0" smtClean="0"/>
              <a:t>click on the calendar icon under Notes</a:t>
            </a:r>
            <a:r>
              <a:rPr lang="en-US" dirty="0" smtClean="0"/>
              <a:t>.  This will populate with your ID and the date.  You may add a note as well.  This is very important as it acts as your signature.</a:t>
            </a:r>
          </a:p>
        </p:txBody>
      </p:sp>
      <p:pic>
        <p:nvPicPr>
          <p:cNvPr id="5" name="Content Placeholder 4"/>
          <p:cNvPicPr>
            <a:picLocks noGrp="1" noChangeAspect="1"/>
          </p:cNvPicPr>
          <p:nvPr>
            <p:ph sz="half" idx="2"/>
          </p:nvPr>
        </p:nvPicPr>
        <p:blipFill>
          <a:blip r:embed="rId2"/>
          <a:stretch>
            <a:fillRect/>
          </a:stretch>
        </p:blipFill>
        <p:spPr>
          <a:xfrm>
            <a:off x="6675120" y="1120293"/>
            <a:ext cx="4164676" cy="5333472"/>
          </a:xfrm>
          <a:prstGeom prst="rect">
            <a:avLst/>
          </a:prstGeom>
        </p:spPr>
      </p:pic>
    </p:spTree>
    <p:extLst>
      <p:ext uri="{BB962C8B-B14F-4D97-AF65-F5344CB8AC3E}">
        <p14:creationId xmlns:p14="http://schemas.microsoft.com/office/powerpoint/2010/main" val="421808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Approving Purchase Requisitions (cont.)</a:t>
            </a:r>
          </a:p>
        </p:txBody>
      </p:sp>
      <p:sp>
        <p:nvSpPr>
          <p:cNvPr id="3" name="Content Placeholder 2"/>
          <p:cNvSpPr>
            <a:spLocks noGrp="1"/>
          </p:cNvSpPr>
          <p:nvPr>
            <p:ph sz="half" idx="1"/>
          </p:nvPr>
        </p:nvSpPr>
        <p:spPr/>
        <p:txBody>
          <a:bodyPr/>
          <a:lstStyle/>
          <a:p>
            <a:r>
              <a:rPr lang="en-US" dirty="0"/>
              <a:t>From the menu click File then Save or click on the disc icon located under the word “File” in the menu and you are done. iNow will route the request forward</a:t>
            </a:r>
            <a:r>
              <a:rPr lang="en-US" dirty="0" smtClean="0"/>
              <a:t>.</a:t>
            </a:r>
            <a:endParaRPr lang="en-US" dirty="0"/>
          </a:p>
        </p:txBody>
      </p:sp>
      <p:pic>
        <p:nvPicPr>
          <p:cNvPr id="7" name="Content Placeholder 6"/>
          <p:cNvPicPr>
            <a:picLocks noGrp="1" noChangeAspect="1"/>
          </p:cNvPicPr>
          <p:nvPr>
            <p:ph sz="half" idx="2"/>
          </p:nvPr>
        </p:nvPicPr>
        <p:blipFill>
          <a:blip r:embed="rId2"/>
          <a:stretch>
            <a:fillRect/>
          </a:stretch>
        </p:blipFill>
        <p:spPr>
          <a:xfrm>
            <a:off x="7190509" y="1957030"/>
            <a:ext cx="1770611" cy="3475644"/>
          </a:xfrm>
          <a:prstGeom prst="rect">
            <a:avLst/>
          </a:prstGeom>
        </p:spPr>
      </p:pic>
    </p:spTree>
    <p:extLst>
      <p:ext uri="{BB962C8B-B14F-4D97-AF65-F5344CB8AC3E}">
        <p14:creationId xmlns:p14="http://schemas.microsoft.com/office/powerpoint/2010/main" val="1248430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Navigating </a:t>
            </a:r>
            <a:r>
              <a:rPr lang="en-US" dirty="0" err="1" smtClean="0"/>
              <a:t>WebNow</a:t>
            </a:r>
            <a:endParaRPr lang="en-US" dirty="0"/>
          </a:p>
        </p:txBody>
      </p:sp>
      <p:sp>
        <p:nvSpPr>
          <p:cNvPr id="3" name="Content Placeholder 2"/>
          <p:cNvSpPr>
            <a:spLocks noGrp="1"/>
          </p:cNvSpPr>
          <p:nvPr>
            <p:ph sz="half" idx="1"/>
          </p:nvPr>
        </p:nvSpPr>
        <p:spPr>
          <a:xfrm>
            <a:off x="559525" y="1825625"/>
            <a:ext cx="5181600" cy="4351338"/>
          </a:xfrm>
        </p:spPr>
        <p:txBody>
          <a:bodyPr>
            <a:normAutofit lnSpcReduction="10000"/>
          </a:bodyPr>
          <a:lstStyle/>
          <a:p>
            <a:r>
              <a:rPr lang="en-US" dirty="0" smtClean="0"/>
              <a:t>If you sign into Web Now directly vs. using the link the email, your first screen will look like this.</a:t>
            </a:r>
          </a:p>
          <a:p>
            <a:r>
              <a:rPr lang="en-US" dirty="0" smtClean="0"/>
              <a:t>If you are an approver for only one queue, you can set it up so you will be brought directly into that queue. However if you use the link in the email, this isn’t necessary.</a:t>
            </a:r>
          </a:p>
          <a:p>
            <a:r>
              <a:rPr lang="en-US" dirty="0" smtClean="0"/>
              <a:t>Click on options. Then click on Explorer Options.</a:t>
            </a:r>
            <a:endParaRPr lang="en-US" dirty="0"/>
          </a:p>
        </p:txBody>
      </p:sp>
      <p:pic>
        <p:nvPicPr>
          <p:cNvPr id="7" name="Content Placeholder 6"/>
          <p:cNvPicPr>
            <a:picLocks noGrp="1"/>
          </p:cNvPicPr>
          <p:nvPr>
            <p:ph sz="half" idx="2"/>
          </p:nvPr>
        </p:nvPicPr>
        <p:blipFill>
          <a:blip r:embed="rId2"/>
          <a:stretch>
            <a:fillRect/>
          </a:stretch>
        </p:blipFill>
        <p:spPr>
          <a:xfrm>
            <a:off x="5877098" y="1825625"/>
            <a:ext cx="6051666" cy="4766368"/>
          </a:xfrm>
          <a:prstGeom prst="rect">
            <a:avLst/>
          </a:prstGeom>
        </p:spPr>
      </p:pic>
    </p:spTree>
    <p:extLst>
      <p:ext uri="{BB962C8B-B14F-4D97-AF65-F5344CB8AC3E}">
        <p14:creationId xmlns:p14="http://schemas.microsoft.com/office/powerpoint/2010/main" val="110585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Use a Purchase Requisition vs. a Check Request</a:t>
            </a:r>
            <a:endParaRPr lang="en-US" dirty="0"/>
          </a:p>
        </p:txBody>
      </p:sp>
      <p:sp>
        <p:nvSpPr>
          <p:cNvPr id="3" name="Text Placeholder 2"/>
          <p:cNvSpPr>
            <a:spLocks noGrp="1"/>
          </p:cNvSpPr>
          <p:nvPr>
            <p:ph type="body" idx="1"/>
          </p:nvPr>
        </p:nvSpPr>
        <p:spPr>
          <a:xfrm>
            <a:off x="839788" y="1681163"/>
            <a:ext cx="5157787" cy="504688"/>
          </a:xfrm>
        </p:spPr>
        <p:txBody>
          <a:bodyPr/>
          <a:lstStyle/>
          <a:p>
            <a:r>
              <a:rPr lang="en-US" u="sng" dirty="0" smtClean="0"/>
              <a:t>Purchase Requisition</a:t>
            </a:r>
            <a:endParaRPr lang="en-US" u="sng" dirty="0"/>
          </a:p>
        </p:txBody>
      </p:sp>
      <p:sp>
        <p:nvSpPr>
          <p:cNvPr id="4" name="Content Placeholder 3"/>
          <p:cNvSpPr>
            <a:spLocks noGrp="1"/>
          </p:cNvSpPr>
          <p:nvPr>
            <p:ph sz="half" idx="2"/>
          </p:nvPr>
        </p:nvSpPr>
        <p:spPr>
          <a:xfrm>
            <a:off x="839787" y="2252527"/>
            <a:ext cx="5157787" cy="3732637"/>
          </a:xfrm>
        </p:spPr>
        <p:txBody>
          <a:bodyPr>
            <a:normAutofit fontScale="85000" lnSpcReduction="20000"/>
          </a:bodyPr>
          <a:lstStyle/>
          <a:p>
            <a:r>
              <a:rPr lang="en-US" dirty="0" smtClean="0"/>
              <a:t>Services that involve a contract with multiple payments</a:t>
            </a:r>
          </a:p>
          <a:p>
            <a:r>
              <a:rPr lang="en-US" dirty="0"/>
              <a:t>Placing an order for goods/ merchandise when we will be invoiced in the future after receipt of order.</a:t>
            </a:r>
          </a:p>
          <a:p>
            <a:r>
              <a:rPr lang="en-US" dirty="0" smtClean="0"/>
              <a:t>Anything computer related (hardware/ software)</a:t>
            </a:r>
          </a:p>
          <a:p>
            <a:r>
              <a:rPr lang="en-US" dirty="0" smtClean="0"/>
              <a:t>Event registrations, especially if a deposit is needed</a:t>
            </a:r>
          </a:p>
          <a:p>
            <a:r>
              <a:rPr lang="en-US" dirty="0" smtClean="0"/>
              <a:t>Conference registrations when there is an option for a PO</a:t>
            </a:r>
            <a:endParaRPr lang="en-US" dirty="0"/>
          </a:p>
        </p:txBody>
      </p:sp>
      <p:sp>
        <p:nvSpPr>
          <p:cNvPr id="5" name="Text Placeholder 4"/>
          <p:cNvSpPr>
            <a:spLocks noGrp="1"/>
          </p:cNvSpPr>
          <p:nvPr>
            <p:ph type="body" sz="quarter" idx="3"/>
          </p:nvPr>
        </p:nvSpPr>
        <p:spPr>
          <a:xfrm>
            <a:off x="6172200" y="1681163"/>
            <a:ext cx="5183188" cy="504688"/>
          </a:xfrm>
        </p:spPr>
        <p:txBody>
          <a:bodyPr/>
          <a:lstStyle/>
          <a:p>
            <a:r>
              <a:rPr lang="en-US" u="sng" dirty="0" smtClean="0"/>
              <a:t>Check Request</a:t>
            </a:r>
            <a:endParaRPr lang="en-US" u="sng" dirty="0"/>
          </a:p>
        </p:txBody>
      </p:sp>
      <p:sp>
        <p:nvSpPr>
          <p:cNvPr id="6" name="Content Placeholder 5"/>
          <p:cNvSpPr>
            <a:spLocks noGrp="1"/>
          </p:cNvSpPr>
          <p:nvPr>
            <p:ph sz="quarter" idx="4"/>
          </p:nvPr>
        </p:nvSpPr>
        <p:spPr>
          <a:xfrm>
            <a:off x="6172199" y="2185851"/>
            <a:ext cx="5183188" cy="4223658"/>
          </a:xfrm>
        </p:spPr>
        <p:txBody>
          <a:bodyPr/>
          <a:lstStyle/>
          <a:p>
            <a:r>
              <a:rPr lang="en-US" dirty="0"/>
              <a:t>Services that involve a contract with one time payment</a:t>
            </a:r>
          </a:p>
          <a:p>
            <a:r>
              <a:rPr lang="en-US" dirty="0"/>
              <a:t>Magazine/newspaper subscriptions</a:t>
            </a:r>
          </a:p>
          <a:p>
            <a:r>
              <a:rPr lang="en-US" dirty="0"/>
              <a:t>Membership renewals</a:t>
            </a:r>
          </a:p>
          <a:p>
            <a:r>
              <a:rPr lang="en-US" dirty="0"/>
              <a:t>Orders that require </a:t>
            </a:r>
            <a:r>
              <a:rPr lang="en-US" dirty="0" smtClean="0"/>
              <a:t>prepayment in full.</a:t>
            </a:r>
            <a:endParaRPr lang="en-US" dirty="0"/>
          </a:p>
        </p:txBody>
      </p:sp>
      <p:sp>
        <p:nvSpPr>
          <p:cNvPr id="7" name="TextBox 6"/>
          <p:cNvSpPr txBox="1"/>
          <p:nvPr/>
        </p:nvSpPr>
        <p:spPr>
          <a:xfrm>
            <a:off x="839787" y="6105525"/>
            <a:ext cx="9056688" cy="369332"/>
          </a:xfrm>
          <a:prstGeom prst="rect">
            <a:avLst/>
          </a:prstGeom>
          <a:noFill/>
        </p:spPr>
        <p:txBody>
          <a:bodyPr wrap="square" rtlCol="0">
            <a:spAutoFit/>
          </a:bodyPr>
          <a:lstStyle/>
          <a:p>
            <a:r>
              <a:rPr lang="en-US" dirty="0" smtClean="0"/>
              <a:t>** This process does not currently apply to blanket PO’s</a:t>
            </a:r>
            <a:endParaRPr lang="en-US" dirty="0"/>
          </a:p>
        </p:txBody>
      </p:sp>
    </p:spTree>
    <p:extLst>
      <p:ext uri="{BB962C8B-B14F-4D97-AF65-F5344CB8AC3E}">
        <p14:creationId xmlns:p14="http://schemas.microsoft.com/office/powerpoint/2010/main" val="4278378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5159"/>
          </a:xfrm>
        </p:spPr>
        <p:txBody>
          <a:bodyPr/>
          <a:lstStyle/>
          <a:p>
            <a:pPr algn="ctr"/>
            <a:r>
              <a:rPr lang="en-US" dirty="0"/>
              <a:t>Navigating </a:t>
            </a:r>
            <a:r>
              <a:rPr lang="en-US" dirty="0" err="1" smtClean="0"/>
              <a:t>WebNow</a:t>
            </a:r>
            <a:r>
              <a:rPr lang="en-US" dirty="0" smtClean="0"/>
              <a:t> (cont.)</a:t>
            </a:r>
            <a:endParaRPr lang="en-US" dirty="0"/>
          </a:p>
        </p:txBody>
      </p:sp>
      <p:sp>
        <p:nvSpPr>
          <p:cNvPr id="3" name="Content Placeholder 2"/>
          <p:cNvSpPr>
            <a:spLocks noGrp="1"/>
          </p:cNvSpPr>
          <p:nvPr>
            <p:ph sz="half" idx="1"/>
          </p:nvPr>
        </p:nvSpPr>
        <p:spPr>
          <a:xfrm>
            <a:off x="437604" y="1825625"/>
            <a:ext cx="5562601" cy="4351338"/>
          </a:xfrm>
        </p:spPr>
        <p:txBody>
          <a:bodyPr>
            <a:normAutofit lnSpcReduction="10000"/>
          </a:bodyPr>
          <a:lstStyle/>
          <a:p>
            <a:r>
              <a:rPr lang="en-US" dirty="0" smtClean="0"/>
              <a:t>Click Toolbar on the left hand side. Then using the drop down under Workflow choose your one queue.  Lastly under Initial State, change the dropdown next to Action to Workflow default.</a:t>
            </a:r>
          </a:p>
          <a:p>
            <a:r>
              <a:rPr lang="en-US" dirty="0" smtClean="0"/>
              <a:t>If you are an approver on more than one queue, leave Workflow set to None.  If you predominately use one queue, you may set it as a default.</a:t>
            </a:r>
            <a:endParaRPr lang="en-US" dirty="0"/>
          </a:p>
        </p:txBody>
      </p:sp>
      <p:pic>
        <p:nvPicPr>
          <p:cNvPr id="5" name="Content Placeholder 4"/>
          <p:cNvPicPr>
            <a:picLocks noGrp="1"/>
          </p:cNvPicPr>
          <p:nvPr>
            <p:ph sz="half" idx="2"/>
          </p:nvPr>
        </p:nvPicPr>
        <p:blipFill>
          <a:blip r:embed="rId2"/>
          <a:stretch>
            <a:fillRect/>
          </a:stretch>
        </p:blipFill>
        <p:spPr>
          <a:xfrm>
            <a:off x="6000205" y="1413164"/>
            <a:ext cx="4827613" cy="5257511"/>
          </a:xfrm>
          <a:prstGeom prst="rect">
            <a:avLst/>
          </a:prstGeom>
        </p:spPr>
      </p:pic>
    </p:spTree>
    <p:extLst>
      <p:ext uri="{BB962C8B-B14F-4D97-AF65-F5344CB8AC3E}">
        <p14:creationId xmlns:p14="http://schemas.microsoft.com/office/powerpoint/2010/main" val="3259160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970"/>
          </a:xfrm>
        </p:spPr>
        <p:txBody>
          <a:bodyPr/>
          <a:lstStyle/>
          <a:p>
            <a:pPr algn="ctr"/>
            <a:r>
              <a:rPr lang="en-US" dirty="0" smtClean="0"/>
              <a:t>Navigating your Queues</a:t>
            </a:r>
            <a:endParaRPr lang="en-US" dirty="0"/>
          </a:p>
        </p:txBody>
      </p:sp>
      <p:sp>
        <p:nvSpPr>
          <p:cNvPr id="3" name="Content Placeholder 2"/>
          <p:cNvSpPr>
            <a:spLocks noGrp="1"/>
          </p:cNvSpPr>
          <p:nvPr>
            <p:ph sz="half" idx="1"/>
          </p:nvPr>
        </p:nvSpPr>
        <p:spPr>
          <a:xfrm>
            <a:off x="637903" y="1825625"/>
            <a:ext cx="5181600" cy="4351338"/>
          </a:xfrm>
        </p:spPr>
        <p:txBody>
          <a:bodyPr/>
          <a:lstStyle/>
          <a:p>
            <a:r>
              <a:rPr lang="en-US" dirty="0" smtClean="0"/>
              <a:t>When you log in, you will be in your workflow queue and any items you have to approve will be listed.</a:t>
            </a:r>
            <a:endParaRPr lang="en-US" dirty="0"/>
          </a:p>
        </p:txBody>
      </p:sp>
      <p:pic>
        <p:nvPicPr>
          <p:cNvPr id="5" name="Content Placeholder 4"/>
          <p:cNvPicPr>
            <a:picLocks noGrp="1"/>
          </p:cNvPicPr>
          <p:nvPr>
            <p:ph sz="half" idx="2"/>
          </p:nvPr>
        </p:nvPicPr>
        <p:blipFill>
          <a:blip r:embed="rId2"/>
          <a:stretch>
            <a:fillRect/>
          </a:stretch>
        </p:blipFill>
        <p:spPr>
          <a:xfrm>
            <a:off x="5652655" y="1554480"/>
            <a:ext cx="6267796" cy="5045825"/>
          </a:xfrm>
          <a:prstGeom prst="rect">
            <a:avLst/>
          </a:prstGeom>
        </p:spPr>
      </p:pic>
    </p:spTree>
    <p:extLst>
      <p:ext uri="{BB962C8B-B14F-4D97-AF65-F5344CB8AC3E}">
        <p14:creationId xmlns:p14="http://schemas.microsoft.com/office/powerpoint/2010/main" val="3612635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279"/>
          </a:xfrm>
        </p:spPr>
        <p:txBody>
          <a:bodyPr>
            <a:normAutofit fontScale="90000"/>
          </a:bodyPr>
          <a:lstStyle/>
          <a:p>
            <a:pPr algn="ctr"/>
            <a:r>
              <a:rPr lang="en-US" dirty="0"/>
              <a:t>Navigating your </a:t>
            </a:r>
            <a:r>
              <a:rPr lang="en-US" dirty="0" smtClean="0"/>
              <a:t>Queues (cont.)</a:t>
            </a:r>
            <a:endParaRPr lang="en-US" dirty="0"/>
          </a:p>
        </p:txBody>
      </p:sp>
      <p:sp>
        <p:nvSpPr>
          <p:cNvPr id="3" name="Content Placeholder 2"/>
          <p:cNvSpPr>
            <a:spLocks noGrp="1"/>
          </p:cNvSpPr>
          <p:nvPr>
            <p:ph sz="half" idx="1"/>
          </p:nvPr>
        </p:nvSpPr>
        <p:spPr>
          <a:xfrm>
            <a:off x="437605" y="1825625"/>
            <a:ext cx="5181600" cy="4351338"/>
          </a:xfrm>
        </p:spPr>
        <p:txBody>
          <a:bodyPr/>
          <a:lstStyle/>
          <a:p>
            <a:r>
              <a:rPr lang="en-US" dirty="0" smtClean="0"/>
              <a:t>If you are an approver of more than one queue, you may select the queue from the dropdown shown here.</a:t>
            </a:r>
            <a:endParaRPr lang="en-US" dirty="0"/>
          </a:p>
        </p:txBody>
      </p:sp>
      <p:pic>
        <p:nvPicPr>
          <p:cNvPr id="5" name="Content Placeholder 4"/>
          <p:cNvPicPr>
            <a:picLocks noGrp="1"/>
          </p:cNvPicPr>
          <p:nvPr>
            <p:ph sz="half" idx="2"/>
          </p:nvPr>
        </p:nvPicPr>
        <p:blipFill>
          <a:blip r:embed="rId2"/>
          <a:stretch>
            <a:fillRect/>
          </a:stretch>
        </p:blipFill>
        <p:spPr>
          <a:xfrm>
            <a:off x="5503025" y="1512916"/>
            <a:ext cx="6301048" cy="5020888"/>
          </a:xfrm>
          <a:prstGeom prst="rect">
            <a:avLst/>
          </a:prstGeom>
        </p:spPr>
      </p:pic>
    </p:spTree>
    <p:extLst>
      <p:ext uri="{BB962C8B-B14F-4D97-AF65-F5344CB8AC3E}">
        <p14:creationId xmlns:p14="http://schemas.microsoft.com/office/powerpoint/2010/main" val="1945134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if I’m not on Campus</a:t>
            </a:r>
            <a:endParaRPr lang="en-US" dirty="0"/>
          </a:p>
        </p:txBody>
      </p:sp>
      <p:sp>
        <p:nvSpPr>
          <p:cNvPr id="6" name="Content Placeholder 5"/>
          <p:cNvSpPr>
            <a:spLocks noGrp="1"/>
          </p:cNvSpPr>
          <p:nvPr>
            <p:ph idx="1"/>
          </p:nvPr>
        </p:nvSpPr>
        <p:spPr/>
        <p:txBody>
          <a:bodyPr/>
          <a:lstStyle/>
          <a:p>
            <a:r>
              <a:rPr lang="en-US" dirty="0" smtClean="0"/>
              <a:t>If you use a PC or Mac off campus and have a desktop PC on campus, you may access Web Now using the University’s VPN.  If you are not already familiar with this process, contact ITS.</a:t>
            </a:r>
          </a:p>
          <a:p>
            <a:r>
              <a:rPr lang="en-US" dirty="0" smtClean="0"/>
              <a:t>If you use a Mac laptop that you carry back and forth, you may use a program named </a:t>
            </a:r>
            <a:r>
              <a:rPr lang="en-US" dirty="0" err="1" smtClean="0"/>
              <a:t>Junos</a:t>
            </a:r>
            <a:r>
              <a:rPr lang="en-US" dirty="0" smtClean="0"/>
              <a:t> Pulse to access the University’s network.  Contact ITS to set this up for you.</a:t>
            </a:r>
          </a:p>
          <a:p>
            <a:r>
              <a:rPr lang="en-US" dirty="0" smtClean="0"/>
              <a:t>There is not currently a mobile option for Web Now.</a:t>
            </a:r>
            <a:endParaRPr lang="en-US" dirty="0"/>
          </a:p>
        </p:txBody>
      </p:sp>
    </p:spTree>
    <p:extLst>
      <p:ext uri="{BB962C8B-B14F-4D97-AF65-F5344CB8AC3E}">
        <p14:creationId xmlns:p14="http://schemas.microsoft.com/office/powerpoint/2010/main" val="2594026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Last Step</a:t>
            </a:r>
            <a:endParaRPr lang="en-US" dirty="0"/>
          </a:p>
        </p:txBody>
      </p:sp>
      <p:sp>
        <p:nvSpPr>
          <p:cNvPr id="3" name="Content Placeholder 2"/>
          <p:cNvSpPr>
            <a:spLocks noGrp="1"/>
          </p:cNvSpPr>
          <p:nvPr>
            <p:ph idx="1"/>
          </p:nvPr>
        </p:nvSpPr>
        <p:spPr/>
        <p:txBody>
          <a:bodyPr/>
          <a:lstStyle/>
          <a:p>
            <a:r>
              <a:rPr lang="en-US" dirty="0" smtClean="0"/>
              <a:t>Remember to sign out of Web Now when you are finished.</a:t>
            </a:r>
          </a:p>
        </p:txBody>
      </p:sp>
    </p:spTree>
    <p:extLst>
      <p:ext uri="{BB962C8B-B14F-4D97-AF65-F5344CB8AC3E}">
        <p14:creationId xmlns:p14="http://schemas.microsoft.com/office/powerpoint/2010/main" val="1657106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285660"/>
          </a:xfrm>
        </p:spPr>
        <p:txBody>
          <a:bodyPr/>
          <a:lstStyle/>
          <a:p>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49" y="887232"/>
            <a:ext cx="4381500" cy="4381500"/>
          </a:xfrm>
          <a:prstGeom prst="rect">
            <a:avLst/>
          </a:prstGeom>
        </p:spPr>
      </p:pic>
    </p:spTree>
    <p:extLst>
      <p:ext uri="{BB962C8B-B14F-4D97-AF65-F5344CB8AC3E}">
        <p14:creationId xmlns:p14="http://schemas.microsoft.com/office/powerpoint/2010/main" val="29105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24" y="384897"/>
            <a:ext cx="7975085" cy="6086475"/>
          </a:xfrm>
          <a:prstGeom prst="rect">
            <a:avLst/>
          </a:prstGeom>
        </p:spPr>
      </p:pic>
      <p:sp>
        <p:nvSpPr>
          <p:cNvPr id="8" name="Rectangle 7"/>
          <p:cNvSpPr/>
          <p:nvPr/>
        </p:nvSpPr>
        <p:spPr>
          <a:xfrm>
            <a:off x="5424196" y="1240972"/>
            <a:ext cx="3545632" cy="4851919"/>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8969828" y="583164"/>
            <a:ext cx="1353062" cy="1631216"/>
          </a:xfrm>
          <a:prstGeom prst="rect">
            <a:avLst/>
          </a:prstGeom>
          <a:noFill/>
        </p:spPr>
        <p:txBody>
          <a:bodyPr wrap="square" rtlCol="0">
            <a:spAutoFit/>
          </a:bodyPr>
          <a:lstStyle/>
          <a:p>
            <a:r>
              <a:rPr lang="en-US" sz="2000" dirty="0">
                <a:solidFill>
                  <a:schemeClr val="accent2"/>
                </a:solidFill>
                <a:latin typeface="Calibri" panose="020F0502020204030204" pitchFamily="34" charset="0"/>
              </a:rPr>
              <a:t>Paper Forms</a:t>
            </a:r>
          </a:p>
          <a:p>
            <a:r>
              <a:rPr lang="en-US" sz="2000" dirty="0">
                <a:solidFill>
                  <a:schemeClr val="accent2"/>
                </a:solidFill>
                <a:latin typeface="Calibri" panose="020F0502020204030204" pitchFamily="34" charset="0"/>
              </a:rPr>
              <a:t>Routed Via Interoffice Mail</a:t>
            </a:r>
          </a:p>
        </p:txBody>
      </p:sp>
    </p:spTree>
    <p:extLst>
      <p:ext uri="{BB962C8B-B14F-4D97-AF65-F5344CB8AC3E}">
        <p14:creationId xmlns:p14="http://schemas.microsoft.com/office/powerpoint/2010/main" val="1247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a:extLst>
              <a:ext uri="{28A0092B-C50C-407E-A947-70E740481C1C}">
                <a14:useLocalDpi xmlns:a14="http://schemas.microsoft.com/office/drawing/2010/main" val="0"/>
              </a:ext>
            </a:extLst>
          </a:blip>
          <a:srcRect l="-1877" r="11874"/>
          <a:stretch/>
        </p:blipFill>
        <p:spPr>
          <a:xfrm>
            <a:off x="1524000" y="582596"/>
            <a:ext cx="8741044" cy="5492740"/>
          </a:xfrm>
          <a:prstGeom prst="rect">
            <a:avLst/>
          </a:prstGeom>
        </p:spPr>
      </p:pic>
      <p:sp>
        <p:nvSpPr>
          <p:cNvPr id="4" name="Rectangle 3"/>
          <p:cNvSpPr/>
          <p:nvPr/>
        </p:nvSpPr>
        <p:spPr>
          <a:xfrm>
            <a:off x="4948335" y="1222311"/>
            <a:ext cx="2873828" cy="2967135"/>
          </a:xfrm>
          <a:prstGeom prst="rect">
            <a:avLst/>
          </a:prstGeom>
          <a:noFill/>
          <a:ln w="158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847641" y="954158"/>
            <a:ext cx="1610140" cy="2031325"/>
          </a:xfrm>
          <a:prstGeom prst="rect">
            <a:avLst/>
          </a:prstGeom>
          <a:noFill/>
        </p:spPr>
        <p:txBody>
          <a:bodyPr wrap="square" rtlCol="0">
            <a:spAutoFit/>
          </a:bodyPr>
          <a:lstStyle/>
          <a:p>
            <a:r>
              <a:rPr lang="en-US" dirty="0">
                <a:solidFill>
                  <a:schemeClr val="accent2"/>
                </a:solidFill>
                <a:latin typeface="Calibri" panose="020F0502020204030204" pitchFamily="34" charset="0"/>
              </a:rPr>
              <a:t>No Paper!</a:t>
            </a:r>
          </a:p>
          <a:p>
            <a:r>
              <a:rPr lang="en-US" dirty="0">
                <a:solidFill>
                  <a:schemeClr val="accent2"/>
                </a:solidFill>
                <a:latin typeface="Calibri" panose="020F0502020204030204" pitchFamily="34" charset="0"/>
              </a:rPr>
              <a:t>Workflow utilizes Email and Web </a:t>
            </a:r>
            <a:r>
              <a:rPr lang="en-US" dirty="0" err="1">
                <a:solidFill>
                  <a:schemeClr val="accent2"/>
                </a:solidFill>
                <a:latin typeface="Calibri" panose="020F0502020204030204" pitchFamily="34" charset="0"/>
              </a:rPr>
              <a:t>Req</a:t>
            </a:r>
            <a:r>
              <a:rPr lang="en-US" dirty="0">
                <a:solidFill>
                  <a:schemeClr val="accent2"/>
                </a:solidFill>
                <a:latin typeface="Calibri" panose="020F0502020204030204" pitchFamily="34" charset="0"/>
              </a:rPr>
              <a:t> to provide updates and reminders</a:t>
            </a:r>
          </a:p>
        </p:txBody>
      </p:sp>
    </p:spTree>
    <p:extLst>
      <p:ext uri="{BB962C8B-B14F-4D97-AF65-F5344CB8AC3E}">
        <p14:creationId xmlns:p14="http://schemas.microsoft.com/office/powerpoint/2010/main" val="389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to iNow Approval Process</a:t>
            </a:r>
            <a:endParaRPr lang="en-US" dirty="0"/>
          </a:p>
        </p:txBody>
      </p:sp>
      <p:sp>
        <p:nvSpPr>
          <p:cNvPr id="3" name="Content Placeholder 2"/>
          <p:cNvSpPr>
            <a:spLocks noGrp="1"/>
          </p:cNvSpPr>
          <p:nvPr>
            <p:ph idx="1"/>
          </p:nvPr>
        </p:nvSpPr>
        <p:spPr/>
        <p:txBody>
          <a:bodyPr/>
          <a:lstStyle/>
          <a:p>
            <a:r>
              <a:rPr lang="en-US" dirty="0" smtClean="0"/>
              <a:t>Faster routing of purchase request</a:t>
            </a:r>
          </a:p>
          <a:p>
            <a:r>
              <a:rPr lang="en-US" dirty="0" smtClean="0"/>
              <a:t>Required approvals obtained prior to Purchasing Services receiving request</a:t>
            </a:r>
          </a:p>
          <a:p>
            <a:r>
              <a:rPr lang="en-US" dirty="0" smtClean="0"/>
              <a:t>Reduced errors in budget numbers</a:t>
            </a:r>
          </a:p>
          <a:p>
            <a:r>
              <a:rPr lang="en-US" dirty="0" smtClean="0"/>
              <a:t>Improved tracking of purchase requests within the approval process</a:t>
            </a:r>
          </a:p>
          <a:p>
            <a:r>
              <a:rPr lang="en-US" dirty="0" smtClean="0"/>
              <a:t>Reduced paper consumption</a:t>
            </a:r>
            <a:endParaRPr lang="en-US" dirty="0"/>
          </a:p>
        </p:txBody>
      </p:sp>
    </p:spTree>
    <p:extLst>
      <p:ext uri="{BB962C8B-B14F-4D97-AF65-F5344CB8AC3E}">
        <p14:creationId xmlns:p14="http://schemas.microsoft.com/office/powerpoint/2010/main" val="343505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471"/>
          </a:xfrm>
        </p:spPr>
        <p:txBody>
          <a:bodyPr/>
          <a:lstStyle/>
          <a:p>
            <a:pPr algn="ctr"/>
            <a:r>
              <a:rPr lang="en-US" dirty="0" smtClean="0"/>
              <a:t>Approval Requested Notification</a:t>
            </a:r>
            <a:endParaRPr lang="en-US" dirty="0"/>
          </a:p>
        </p:txBody>
      </p:sp>
      <p:sp>
        <p:nvSpPr>
          <p:cNvPr id="3" name="Content Placeholder 2"/>
          <p:cNvSpPr>
            <a:spLocks noGrp="1"/>
          </p:cNvSpPr>
          <p:nvPr>
            <p:ph idx="1"/>
          </p:nvPr>
        </p:nvSpPr>
        <p:spPr>
          <a:xfrm>
            <a:off x="390698" y="1238597"/>
            <a:ext cx="11587942" cy="5328458"/>
          </a:xfrm>
        </p:spPr>
        <p:txBody>
          <a:bodyPr/>
          <a:lstStyle/>
          <a:p>
            <a:r>
              <a:rPr lang="en-US" dirty="0" smtClean="0"/>
              <a:t>You will receive an email informing you that a purchase request is in your queue that needs attention.  </a:t>
            </a:r>
          </a:p>
          <a:p>
            <a:r>
              <a:rPr lang="en-US" dirty="0" smtClean="0"/>
              <a:t>Note, if you are responsible for more than one queue, the queue name will be in the email along with a link to </a:t>
            </a:r>
            <a:r>
              <a:rPr lang="en-US" dirty="0" err="1" smtClean="0"/>
              <a:t>WebNow</a:t>
            </a:r>
            <a:r>
              <a:rPr lang="en-US" dirty="0" smtClean="0"/>
              <a:t> that will bring directly to that que.</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838200" y="3794587"/>
            <a:ext cx="10763572" cy="2223828"/>
          </a:xfrm>
          <a:prstGeom prst="rect">
            <a:avLst/>
          </a:prstGeom>
        </p:spPr>
      </p:pic>
    </p:spTree>
    <p:extLst>
      <p:ext uri="{BB962C8B-B14F-4D97-AF65-F5344CB8AC3E}">
        <p14:creationId xmlns:p14="http://schemas.microsoft.com/office/powerpoint/2010/main" val="270871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(the client for iNow)</a:t>
            </a:r>
          </a:p>
        </p:txBody>
      </p:sp>
      <p:sp>
        <p:nvSpPr>
          <p:cNvPr id="3" name="Content Placeholder 2"/>
          <p:cNvSpPr>
            <a:spLocks noGrp="1"/>
          </p:cNvSpPr>
          <p:nvPr>
            <p:ph idx="1"/>
          </p:nvPr>
        </p:nvSpPr>
        <p:spPr/>
        <p:txBody>
          <a:bodyPr/>
          <a:lstStyle/>
          <a:p>
            <a:r>
              <a:rPr lang="en-US" dirty="0" smtClean="0"/>
              <a:t>PC Users can </a:t>
            </a:r>
            <a:r>
              <a:rPr lang="en-US" b="1" u="sng" dirty="0" smtClean="0"/>
              <a:t>ONLY</a:t>
            </a:r>
            <a:r>
              <a:rPr lang="en-US" dirty="0" smtClean="0"/>
              <a:t> Internet Explorer</a:t>
            </a:r>
          </a:p>
          <a:p>
            <a:r>
              <a:rPr lang="en-US" dirty="0" smtClean="0">
                <a:hlinkClick r:id="rId2"/>
              </a:rPr>
              <a:t>http</a:t>
            </a:r>
            <a:r>
              <a:rPr lang="en-US" dirty="0">
                <a:hlinkClick r:id="rId2"/>
              </a:rPr>
              <a:t>://</a:t>
            </a:r>
            <a:r>
              <a:rPr lang="en-US" dirty="0" smtClean="0">
                <a:hlinkClick r:id="rId2"/>
              </a:rPr>
              <a:t>srv-voyager:8080/webnow</a:t>
            </a:r>
            <a:endParaRPr lang="en-US" dirty="0" smtClean="0"/>
          </a:p>
          <a:p>
            <a:r>
              <a:rPr lang="en-US" dirty="0" smtClean="0"/>
              <a:t>Mac users can only use Safari and may need to </a:t>
            </a:r>
            <a:r>
              <a:rPr lang="en-US" smtClean="0"/>
              <a:t>use this link</a:t>
            </a:r>
            <a:endParaRPr lang="en-US" dirty="0" smtClean="0"/>
          </a:p>
          <a:p>
            <a:r>
              <a:rPr lang="en-US" u="sng" dirty="0" smtClean="0">
                <a:hlinkClick r:id="rId3"/>
              </a:rPr>
              <a:t>http</a:t>
            </a:r>
            <a:r>
              <a:rPr lang="en-US" u="sng" dirty="0">
                <a:hlinkClick r:id="rId3"/>
              </a:rPr>
              <a:t>://srv-voyager.adm.suffolk.edu:8080/webnow/index.jsp</a:t>
            </a:r>
            <a:endParaRPr lang="en-US" dirty="0" smtClean="0"/>
          </a:p>
          <a:p>
            <a:r>
              <a:rPr lang="en-US" dirty="0" smtClean="0"/>
              <a:t>If you have any issues signing into </a:t>
            </a:r>
            <a:r>
              <a:rPr lang="en-US" dirty="0" err="1" smtClean="0"/>
              <a:t>WebNow</a:t>
            </a:r>
            <a:r>
              <a:rPr lang="en-US" dirty="0" smtClean="0"/>
              <a:t>, send an email to </a:t>
            </a:r>
            <a:r>
              <a:rPr lang="en-US" dirty="0" smtClean="0">
                <a:hlinkClick r:id="rId4"/>
              </a:rPr>
              <a:t>ImageNow@Suffolk.edu</a:t>
            </a:r>
            <a:r>
              <a:rPr lang="en-US" dirty="0" smtClean="0"/>
              <a:t>.  There is no need to include the help desk as this will record your ticket automatically.</a:t>
            </a:r>
            <a:endParaRPr lang="en-US" dirty="0"/>
          </a:p>
        </p:txBody>
      </p:sp>
    </p:spTree>
    <p:extLst>
      <p:ext uri="{BB962C8B-B14F-4D97-AF65-F5344CB8AC3E}">
        <p14:creationId xmlns:p14="http://schemas.microsoft.com/office/powerpoint/2010/main" val="368287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smtClean="0"/>
              <a:t>WebNow</a:t>
            </a:r>
            <a:endParaRPr lang="en-US" dirty="0"/>
          </a:p>
        </p:txBody>
      </p:sp>
      <p:sp>
        <p:nvSpPr>
          <p:cNvPr id="3" name="Content Placeholder 2"/>
          <p:cNvSpPr>
            <a:spLocks noGrp="1"/>
          </p:cNvSpPr>
          <p:nvPr>
            <p:ph sz="half" idx="1"/>
          </p:nvPr>
        </p:nvSpPr>
        <p:spPr>
          <a:xfrm>
            <a:off x="646612" y="1825625"/>
            <a:ext cx="5388428" cy="4351338"/>
          </a:xfrm>
        </p:spPr>
        <p:txBody>
          <a:bodyPr/>
          <a:lstStyle/>
          <a:p>
            <a:r>
              <a:rPr lang="en-US" dirty="0" smtClean="0"/>
              <a:t>Click Don’t Block if this appears.  This may appear each time you log in.</a:t>
            </a:r>
          </a:p>
        </p:txBody>
      </p:sp>
      <p:pic>
        <p:nvPicPr>
          <p:cNvPr id="5" name="Content Placeholder 4"/>
          <p:cNvPicPr>
            <a:picLocks noGrp="1"/>
          </p:cNvPicPr>
          <p:nvPr>
            <p:ph sz="half" idx="2"/>
          </p:nvPr>
        </p:nvPicPr>
        <p:blipFill>
          <a:blip r:embed="rId2"/>
          <a:stretch>
            <a:fillRect/>
          </a:stretch>
        </p:blipFill>
        <p:spPr>
          <a:xfrm>
            <a:off x="5727469" y="2186248"/>
            <a:ext cx="5445356" cy="3029484"/>
          </a:xfrm>
          <a:prstGeom prst="rect">
            <a:avLst/>
          </a:prstGeom>
        </p:spPr>
      </p:pic>
    </p:spTree>
    <p:extLst>
      <p:ext uri="{BB962C8B-B14F-4D97-AF65-F5344CB8AC3E}">
        <p14:creationId xmlns:p14="http://schemas.microsoft.com/office/powerpoint/2010/main" val="3913273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(cont.)</a:t>
            </a:r>
          </a:p>
        </p:txBody>
      </p:sp>
      <p:sp>
        <p:nvSpPr>
          <p:cNvPr id="3" name="Content Placeholder 2"/>
          <p:cNvSpPr>
            <a:spLocks noGrp="1"/>
          </p:cNvSpPr>
          <p:nvPr>
            <p:ph sz="half" idx="1"/>
          </p:nvPr>
        </p:nvSpPr>
        <p:spPr>
          <a:xfrm>
            <a:off x="228600" y="1764665"/>
            <a:ext cx="4256314" cy="4351338"/>
          </a:xfrm>
        </p:spPr>
        <p:txBody>
          <a:bodyPr/>
          <a:lstStyle/>
          <a:p>
            <a:r>
              <a:rPr lang="en-US" dirty="0" smtClean="0"/>
              <a:t>Log on with your active directory/email login ID and password.</a:t>
            </a:r>
            <a:endParaRPr lang="en-US" dirty="0"/>
          </a:p>
        </p:txBody>
      </p:sp>
      <p:pic>
        <p:nvPicPr>
          <p:cNvPr id="5" name="Content Placeholder 4"/>
          <p:cNvPicPr>
            <a:picLocks noGrp="1" noChangeAspect="1"/>
          </p:cNvPicPr>
          <p:nvPr>
            <p:ph sz="half" idx="2"/>
          </p:nvPr>
        </p:nvPicPr>
        <p:blipFill>
          <a:blip r:embed="rId2"/>
          <a:stretch>
            <a:fillRect/>
          </a:stretch>
        </p:blipFill>
        <p:spPr>
          <a:xfrm>
            <a:off x="4944270" y="1936865"/>
            <a:ext cx="6369049" cy="3597954"/>
          </a:xfrm>
          <a:prstGeom prst="rect">
            <a:avLst/>
          </a:prstGeom>
        </p:spPr>
      </p:pic>
    </p:spTree>
    <p:extLst>
      <p:ext uri="{BB962C8B-B14F-4D97-AF65-F5344CB8AC3E}">
        <p14:creationId xmlns:p14="http://schemas.microsoft.com/office/powerpoint/2010/main" val="193650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2532</TotalTime>
  <Words>1124</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Calibri Light</vt:lpstr>
      <vt:lpstr>Georgia</vt:lpstr>
      <vt:lpstr>Office Theme</vt:lpstr>
      <vt:lpstr>White with laurels</vt:lpstr>
      <vt:lpstr>4_White with laurels</vt:lpstr>
      <vt:lpstr>E-Procurement Project</vt:lpstr>
      <vt:lpstr>When To Use a Purchase Requisition vs. a Check Request</vt:lpstr>
      <vt:lpstr>PowerPoint Presentation</vt:lpstr>
      <vt:lpstr>PowerPoint Presentation</vt:lpstr>
      <vt:lpstr>Benefits to iNow Approval Process</vt:lpstr>
      <vt:lpstr>Approval Requested Notification</vt:lpstr>
      <vt:lpstr>Signing into WebNow (the client for iNow)</vt:lpstr>
      <vt:lpstr>Signing into WebNow</vt:lpstr>
      <vt:lpstr>Signing into WebNow (cont.)</vt:lpstr>
      <vt:lpstr>Navigating WebNow</vt:lpstr>
      <vt:lpstr>Reviewing Request Documents</vt:lpstr>
      <vt:lpstr>Reviewing Request Documents (cont.)</vt:lpstr>
      <vt:lpstr>Reviewing Request Documents (cont.)</vt:lpstr>
      <vt:lpstr>Approving Purchase Requisitions</vt:lpstr>
      <vt:lpstr>Approving Purchase Requisitions (cont.)</vt:lpstr>
      <vt:lpstr>Approving Purchase Requisitions (cont.)</vt:lpstr>
      <vt:lpstr>Approving Purchase Requisitions (cont.)</vt:lpstr>
      <vt:lpstr>Approving Purchase Requisitions (cont.)</vt:lpstr>
      <vt:lpstr>Navigating WebNow</vt:lpstr>
      <vt:lpstr>Navigating WebNow (cont.)</vt:lpstr>
      <vt:lpstr>Navigating your Queues</vt:lpstr>
      <vt:lpstr>Navigating your Queues (cont.)</vt:lpstr>
      <vt:lpstr>What if I’m not on Campus</vt:lpstr>
      <vt:lpstr>Last Step</vt:lpstr>
      <vt:lpstr> </vt:lpstr>
    </vt:vector>
  </TitlesOfParts>
  <Company>Suffolk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e-Procurement</dc:title>
  <dc:creator>Nancy Martin</dc:creator>
  <cp:lastModifiedBy>Nancy Martin</cp:lastModifiedBy>
  <cp:revision>127</cp:revision>
  <cp:lastPrinted>2016-08-24T14:44:48Z</cp:lastPrinted>
  <dcterms:created xsi:type="dcterms:W3CDTF">2016-08-09T17:37:25Z</dcterms:created>
  <dcterms:modified xsi:type="dcterms:W3CDTF">2017-04-24T19:28:50Z</dcterms:modified>
</cp:coreProperties>
</file>