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Lst>
  <p:notesMasterIdLst>
    <p:notesMasterId r:id="rId31"/>
  </p:notesMasterIdLst>
  <p:sldIdLst>
    <p:sldId id="273" r:id="rId5"/>
    <p:sldId id="263" r:id="rId6"/>
    <p:sldId id="282" r:id="rId7"/>
    <p:sldId id="283" r:id="rId8"/>
    <p:sldId id="259" r:id="rId9"/>
    <p:sldId id="260" r:id="rId10"/>
    <p:sldId id="261" r:id="rId11"/>
    <p:sldId id="262" r:id="rId12"/>
    <p:sldId id="264" r:id="rId13"/>
    <p:sldId id="284" r:id="rId14"/>
    <p:sldId id="265" r:id="rId15"/>
    <p:sldId id="285" r:id="rId16"/>
    <p:sldId id="290" r:id="rId17"/>
    <p:sldId id="266" r:id="rId18"/>
    <p:sldId id="291" r:id="rId19"/>
    <p:sldId id="289" r:id="rId20"/>
    <p:sldId id="267" r:id="rId21"/>
    <p:sldId id="268" r:id="rId22"/>
    <p:sldId id="269" r:id="rId23"/>
    <p:sldId id="270" r:id="rId24"/>
    <p:sldId id="271" r:id="rId25"/>
    <p:sldId id="278" r:id="rId26"/>
    <p:sldId id="279" r:id="rId27"/>
    <p:sldId id="286" r:id="rId28"/>
    <p:sldId id="288"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31" autoAdjust="0"/>
  </p:normalViewPr>
  <p:slideViewPr>
    <p:cSldViewPr snapToGrid="0">
      <p:cViewPr varScale="1">
        <p:scale>
          <a:sx n="106" d="100"/>
          <a:sy n="106" d="100"/>
        </p:scale>
        <p:origin x="73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E3EAD0-B157-495B-AAE1-7ABF684DC167}" type="datetimeFigureOut">
              <a:rPr lang="en-US" smtClean="0"/>
              <a:t>8/10/2017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8C4C1-2C46-4A63-B6A7-F550A9E63A7C}" type="slidenum">
              <a:rPr lang="en-US" smtClean="0"/>
              <a:t>‹#›</a:t>
            </a:fld>
            <a:endParaRPr lang="en-US"/>
          </a:p>
        </p:txBody>
      </p:sp>
    </p:spTree>
    <p:extLst>
      <p:ext uri="{BB962C8B-B14F-4D97-AF65-F5344CB8AC3E}">
        <p14:creationId xmlns:p14="http://schemas.microsoft.com/office/powerpoint/2010/main" val="1876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2</a:t>
            </a:fld>
            <a:endParaRPr lang="en-US"/>
          </a:p>
        </p:txBody>
      </p:sp>
    </p:spTree>
    <p:extLst>
      <p:ext uri="{BB962C8B-B14F-4D97-AF65-F5344CB8AC3E}">
        <p14:creationId xmlns:p14="http://schemas.microsoft.com/office/powerpoint/2010/main" val="97349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20</a:t>
            </a:fld>
            <a:endParaRPr lang="en-US"/>
          </a:p>
        </p:txBody>
      </p:sp>
    </p:spTree>
    <p:extLst>
      <p:ext uri="{BB962C8B-B14F-4D97-AF65-F5344CB8AC3E}">
        <p14:creationId xmlns:p14="http://schemas.microsoft.com/office/powerpoint/2010/main" val="177562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a:p>
            <a:endParaRPr lang="en-US" b="0" dirty="0"/>
          </a:p>
        </p:txBody>
      </p:sp>
      <p:sp>
        <p:nvSpPr>
          <p:cNvPr id="4" name="Slide Number Placeholder 3"/>
          <p:cNvSpPr>
            <a:spLocks noGrp="1"/>
          </p:cNvSpPr>
          <p:nvPr>
            <p:ph type="sldNum" sz="quarter" idx="10"/>
          </p:nvPr>
        </p:nvSpPr>
        <p:spPr/>
        <p:txBody>
          <a:bodyPr/>
          <a:lstStyle/>
          <a:p>
            <a:fld id="{4118C4C1-2C46-4A63-B6A7-F550A9E63A7C}" type="slidenum">
              <a:rPr lang="en-US" smtClean="0"/>
              <a:t>22</a:t>
            </a:fld>
            <a:endParaRPr lang="en-US"/>
          </a:p>
        </p:txBody>
      </p:sp>
    </p:spTree>
    <p:extLst>
      <p:ext uri="{BB962C8B-B14F-4D97-AF65-F5344CB8AC3E}">
        <p14:creationId xmlns:p14="http://schemas.microsoft.com/office/powerpoint/2010/main" val="4665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118C4C1-2C46-4A63-B6A7-F550A9E63A7C}" type="slidenum">
              <a:rPr lang="en-US" smtClean="0"/>
              <a:t>23</a:t>
            </a:fld>
            <a:endParaRPr lang="en-US"/>
          </a:p>
        </p:txBody>
      </p:sp>
    </p:spTree>
    <p:extLst>
      <p:ext uri="{BB962C8B-B14F-4D97-AF65-F5344CB8AC3E}">
        <p14:creationId xmlns:p14="http://schemas.microsoft.com/office/powerpoint/2010/main" val="1326345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24</a:t>
            </a:fld>
            <a:endParaRPr lang="en-US"/>
          </a:p>
        </p:txBody>
      </p:sp>
    </p:spTree>
    <p:extLst>
      <p:ext uri="{BB962C8B-B14F-4D97-AF65-F5344CB8AC3E}">
        <p14:creationId xmlns:p14="http://schemas.microsoft.com/office/powerpoint/2010/main" val="1153621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4</a:t>
            </a:fld>
            <a:endParaRPr lang="en-US"/>
          </a:p>
        </p:txBody>
      </p:sp>
    </p:spTree>
    <p:extLst>
      <p:ext uri="{BB962C8B-B14F-4D97-AF65-F5344CB8AC3E}">
        <p14:creationId xmlns:p14="http://schemas.microsoft.com/office/powerpoint/2010/main" val="313564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4118C4C1-2C46-4A63-B6A7-F550A9E63A7C}" type="slidenum">
              <a:rPr lang="en-US" smtClean="0"/>
              <a:t>5</a:t>
            </a:fld>
            <a:endParaRPr lang="en-US"/>
          </a:p>
        </p:txBody>
      </p:sp>
    </p:spTree>
    <p:extLst>
      <p:ext uri="{BB962C8B-B14F-4D97-AF65-F5344CB8AC3E}">
        <p14:creationId xmlns:p14="http://schemas.microsoft.com/office/powerpoint/2010/main" val="384061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4118C4C1-2C46-4A63-B6A7-F550A9E63A7C}" type="slidenum">
              <a:rPr lang="en-US" smtClean="0"/>
              <a:t>6</a:t>
            </a:fld>
            <a:endParaRPr lang="en-US"/>
          </a:p>
        </p:txBody>
      </p:sp>
    </p:spTree>
    <p:extLst>
      <p:ext uri="{BB962C8B-B14F-4D97-AF65-F5344CB8AC3E}">
        <p14:creationId xmlns:p14="http://schemas.microsoft.com/office/powerpoint/2010/main" val="175111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7</a:t>
            </a:fld>
            <a:endParaRPr lang="en-US"/>
          </a:p>
        </p:txBody>
      </p:sp>
    </p:spTree>
    <p:extLst>
      <p:ext uri="{BB962C8B-B14F-4D97-AF65-F5344CB8AC3E}">
        <p14:creationId xmlns:p14="http://schemas.microsoft.com/office/powerpoint/2010/main" val="362633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8</a:t>
            </a:fld>
            <a:endParaRPr lang="en-US"/>
          </a:p>
        </p:txBody>
      </p:sp>
    </p:spTree>
    <p:extLst>
      <p:ext uri="{BB962C8B-B14F-4D97-AF65-F5344CB8AC3E}">
        <p14:creationId xmlns:p14="http://schemas.microsoft.com/office/powerpoint/2010/main" val="213213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p:txBody>
      </p:sp>
      <p:sp>
        <p:nvSpPr>
          <p:cNvPr id="4" name="Slide Number Placeholder 3"/>
          <p:cNvSpPr>
            <a:spLocks noGrp="1"/>
          </p:cNvSpPr>
          <p:nvPr>
            <p:ph type="sldNum" sz="quarter" idx="10"/>
          </p:nvPr>
        </p:nvSpPr>
        <p:spPr/>
        <p:txBody>
          <a:bodyPr/>
          <a:lstStyle/>
          <a:p>
            <a:fld id="{4118C4C1-2C46-4A63-B6A7-F550A9E63A7C}" type="slidenum">
              <a:rPr lang="en-US" smtClean="0"/>
              <a:t>11</a:t>
            </a:fld>
            <a:endParaRPr lang="en-US"/>
          </a:p>
        </p:txBody>
      </p:sp>
    </p:spTree>
    <p:extLst>
      <p:ext uri="{BB962C8B-B14F-4D97-AF65-F5344CB8AC3E}">
        <p14:creationId xmlns:p14="http://schemas.microsoft.com/office/powerpoint/2010/main" val="118258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14</a:t>
            </a:fld>
            <a:endParaRPr lang="en-US"/>
          </a:p>
        </p:txBody>
      </p:sp>
    </p:spTree>
    <p:extLst>
      <p:ext uri="{BB962C8B-B14F-4D97-AF65-F5344CB8AC3E}">
        <p14:creationId xmlns:p14="http://schemas.microsoft.com/office/powerpoint/2010/main" val="333687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8C4C1-2C46-4A63-B6A7-F550A9E63A7C}" type="slidenum">
              <a:rPr lang="en-US" smtClean="0"/>
              <a:t>18</a:t>
            </a:fld>
            <a:endParaRPr lang="en-US"/>
          </a:p>
        </p:txBody>
      </p:sp>
    </p:spTree>
    <p:extLst>
      <p:ext uri="{BB962C8B-B14F-4D97-AF65-F5344CB8AC3E}">
        <p14:creationId xmlns:p14="http://schemas.microsoft.com/office/powerpoint/2010/main" val="23020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61752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417308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118618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901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6302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77384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849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7830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206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394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8900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D499B-230F-4B6F-A6D1-A8BAAFA834EA}"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3296599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0112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521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375848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6887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0013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71905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8406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560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0863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709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D499B-230F-4B6F-A6D1-A8BAAFA834EA}"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411432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Text Placeholder 2"/>
          <p:cNvSpPr>
            <a:spLocks noGrp="1"/>
          </p:cNvSpPr>
          <p:nvPr>
            <p:ph idx="13"/>
          </p:nvPr>
        </p:nvSpPr>
        <p:spPr>
          <a:xfrm>
            <a:off x="723336" y="1600201"/>
            <a:ext cx="10720032"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28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41785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64577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4016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15229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61924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458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5520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087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D499B-230F-4B6F-A6D1-A8BAAFA834EA}"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14307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D499B-230F-4B6F-A6D1-A8BAAFA834EA}" type="datetimeFigureOut">
              <a:rPr lang="en-US" smtClean="0"/>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01968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D499B-230F-4B6F-A6D1-A8BAAFA834EA}" type="datetimeFigureOut">
              <a:rPr lang="en-US" smtClean="0"/>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39617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D499B-230F-4B6F-A6D1-A8BAAFA834EA}" type="datetimeFigureOut">
              <a:rPr lang="en-US" smtClean="0"/>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8753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18098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D499B-230F-4B6F-A6D1-A8BAAFA834EA}"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4A9B2-19B4-40C0-99E5-6F03AF86F4D2}" type="slidenum">
              <a:rPr lang="en-US" smtClean="0"/>
              <a:t>‹#›</a:t>
            </a:fld>
            <a:endParaRPr lang="en-US"/>
          </a:p>
        </p:txBody>
      </p:sp>
    </p:spTree>
    <p:extLst>
      <p:ext uri="{BB962C8B-B14F-4D97-AF65-F5344CB8AC3E}">
        <p14:creationId xmlns:p14="http://schemas.microsoft.com/office/powerpoint/2010/main" val="2423742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D499B-230F-4B6F-A6D1-A8BAAFA834EA}" type="datetimeFigureOut">
              <a:rPr lang="en-US" smtClean="0"/>
              <a:t>8/10/2017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4A9B2-19B4-40C0-99E5-6F03AF86F4D2}" type="slidenum">
              <a:rPr lang="en-US" smtClean="0"/>
              <a:t>‹#›</a:t>
            </a:fld>
            <a:endParaRPr lang="en-US"/>
          </a:p>
        </p:txBody>
      </p:sp>
    </p:spTree>
    <p:extLst>
      <p:ext uri="{BB962C8B-B14F-4D97-AF65-F5344CB8AC3E}">
        <p14:creationId xmlns:p14="http://schemas.microsoft.com/office/powerpoint/2010/main" val="262280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29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768685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940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23336" y="1600201"/>
            <a:ext cx="107200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73109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webreq@Suffolk.edu"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aprod.suffolk.edu/WebAdvisor/WebAdvisor?TYPE=M&amp;PID=CORE-WBMAIN&amp;TOKENIDX=991548967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0097" y="773714"/>
            <a:ext cx="5500312" cy="1470025"/>
          </a:xfrm>
        </p:spPr>
        <p:txBody>
          <a:bodyPr/>
          <a:lstStyle/>
          <a:p>
            <a:pPr algn="l"/>
            <a:r>
              <a:rPr lang="en-US" dirty="0" smtClean="0"/>
              <a:t>E-Procurement </a:t>
            </a:r>
            <a:r>
              <a:rPr lang="en-US" dirty="0"/>
              <a:t>Project</a:t>
            </a:r>
          </a:p>
        </p:txBody>
      </p:sp>
      <p:sp>
        <p:nvSpPr>
          <p:cNvPr id="3" name="Subtitle 2"/>
          <p:cNvSpPr>
            <a:spLocks noGrp="1"/>
          </p:cNvSpPr>
          <p:nvPr>
            <p:ph type="subTitle" idx="4294967295"/>
          </p:nvPr>
        </p:nvSpPr>
        <p:spPr>
          <a:xfrm>
            <a:off x="4790097" y="2504808"/>
            <a:ext cx="5500312" cy="1849478"/>
          </a:xfrm>
        </p:spPr>
        <p:txBody>
          <a:bodyPr>
            <a:normAutofit fontScale="92500"/>
          </a:bodyPr>
          <a:lstStyle/>
          <a:p>
            <a:pPr marL="0" indent="0">
              <a:buNone/>
            </a:pPr>
            <a:r>
              <a:rPr lang="en-US" dirty="0"/>
              <a:t>Going Paperless at </a:t>
            </a:r>
            <a:r>
              <a:rPr lang="en-US" dirty="0" smtClean="0"/>
              <a:t>SU</a:t>
            </a:r>
          </a:p>
          <a:p>
            <a:pPr marL="0" indent="0">
              <a:buNone/>
            </a:pPr>
            <a:endParaRPr lang="en-US" dirty="0"/>
          </a:p>
          <a:p>
            <a:pPr marL="0" indent="0">
              <a:buNone/>
            </a:pPr>
            <a:r>
              <a:rPr lang="en-US" dirty="0" smtClean="0"/>
              <a:t>Processing purchase requests</a:t>
            </a:r>
            <a:endParaRPr lang="en-US" dirty="0"/>
          </a:p>
        </p:txBody>
      </p:sp>
    </p:spTree>
    <p:extLst>
      <p:ext uri="{BB962C8B-B14F-4D97-AF65-F5344CB8AC3E}">
        <p14:creationId xmlns:p14="http://schemas.microsoft.com/office/powerpoint/2010/main" val="3279504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a Purchase </a:t>
            </a:r>
            <a:r>
              <a:rPr lang="en-US" dirty="0" smtClean="0"/>
              <a:t>Requisition (cont.)</a:t>
            </a:r>
            <a:endParaRPr lang="en-US" dirty="0"/>
          </a:p>
        </p:txBody>
      </p:sp>
      <p:sp>
        <p:nvSpPr>
          <p:cNvPr id="4" name="Text Placeholder 3"/>
          <p:cNvSpPr>
            <a:spLocks noGrp="1"/>
          </p:cNvSpPr>
          <p:nvPr>
            <p:ph type="body" sz="half" idx="2"/>
          </p:nvPr>
        </p:nvSpPr>
        <p:spPr>
          <a:xfrm>
            <a:off x="839788" y="2057400"/>
            <a:ext cx="2870063" cy="3811588"/>
          </a:xfrm>
        </p:spPr>
        <p:txBody>
          <a:bodyPr/>
          <a:lstStyle/>
          <a:p>
            <a:r>
              <a:rPr lang="en-US" dirty="0" smtClean="0"/>
              <a:t>Note: some searches results will show multiple choices for what appears to be the same vendor.  If this occurs (see the three to the right all with the 10 Huntington Ave address), contact the Purchasing Services Department to confirm which vendor should be selected.</a:t>
            </a:r>
            <a:endParaRPr lang="en-US" dirty="0"/>
          </a:p>
        </p:txBody>
      </p:sp>
      <p:pic>
        <p:nvPicPr>
          <p:cNvPr id="6" name="Content Placeholder 5"/>
          <p:cNvPicPr>
            <a:picLocks noGrp="1" noChangeAspect="1"/>
          </p:cNvPicPr>
          <p:nvPr>
            <p:ph idx="1"/>
          </p:nvPr>
        </p:nvPicPr>
        <p:blipFill>
          <a:blip r:embed="rId2"/>
          <a:stretch>
            <a:fillRect/>
          </a:stretch>
        </p:blipFill>
        <p:spPr>
          <a:xfrm>
            <a:off x="3837868" y="2057399"/>
            <a:ext cx="8222855" cy="3690257"/>
          </a:xfrm>
          <a:prstGeom prst="rect">
            <a:avLst/>
          </a:prstGeom>
        </p:spPr>
      </p:pic>
    </p:spTree>
    <p:extLst>
      <p:ext uri="{BB962C8B-B14F-4D97-AF65-F5344CB8AC3E}">
        <p14:creationId xmlns:p14="http://schemas.microsoft.com/office/powerpoint/2010/main" val="2558321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2983275" cy="1284514"/>
          </a:xfrm>
        </p:spPr>
        <p:txBody>
          <a:bodyPr>
            <a:normAutofit fontScale="90000"/>
          </a:bodyPr>
          <a:lstStyle/>
          <a:p>
            <a:r>
              <a:rPr lang="en-US" dirty="0" smtClean="0"/>
              <a:t>Entering a Purchase Requisition (cont.)</a:t>
            </a:r>
            <a:endParaRPr lang="en-US" dirty="0"/>
          </a:p>
        </p:txBody>
      </p:sp>
      <p:sp>
        <p:nvSpPr>
          <p:cNvPr id="4" name="Text Placeholder 3"/>
          <p:cNvSpPr>
            <a:spLocks noGrp="1"/>
          </p:cNvSpPr>
          <p:nvPr>
            <p:ph type="body" sz="half" idx="2"/>
          </p:nvPr>
        </p:nvSpPr>
        <p:spPr>
          <a:xfrm>
            <a:off x="839789" y="1741713"/>
            <a:ext cx="2077582" cy="4772297"/>
          </a:xfrm>
        </p:spPr>
        <p:txBody>
          <a:bodyPr>
            <a:normAutofit/>
          </a:bodyPr>
          <a:lstStyle/>
          <a:p>
            <a:pPr marL="342900" indent="-342900">
              <a:buFont typeface="+mj-lt"/>
              <a:buAutoNum type="arabicPeriod" startAt="7"/>
            </a:pPr>
            <a:r>
              <a:rPr lang="en-US" sz="1800" dirty="0" smtClean="0"/>
              <a:t>You will notice your ID and email have populated the Initiator and Confirmation E-mail Address fields.</a:t>
            </a:r>
            <a:r>
              <a:rPr lang="en-US" dirty="0" smtClean="0"/>
              <a:t> Ignore the warning about falling beyond the current fiscal year</a:t>
            </a:r>
          </a:p>
        </p:txBody>
      </p:sp>
      <p:pic>
        <p:nvPicPr>
          <p:cNvPr id="6" name="Content Placeholder 4"/>
          <p:cNvPicPr>
            <a:picLocks noGrp="1" noChangeAspect="1"/>
          </p:cNvPicPr>
          <p:nvPr>
            <p:ph idx="1"/>
          </p:nvPr>
        </p:nvPicPr>
        <p:blipFill>
          <a:blip r:embed="rId3"/>
          <a:stretch>
            <a:fillRect/>
          </a:stretch>
        </p:blipFill>
        <p:spPr>
          <a:xfrm>
            <a:off x="3014753" y="1741712"/>
            <a:ext cx="8778245" cy="3344093"/>
          </a:xfrm>
          <a:prstGeom prst="rect">
            <a:avLst/>
          </a:prstGeom>
        </p:spPr>
      </p:pic>
    </p:spTree>
    <p:extLst>
      <p:ext uri="{BB962C8B-B14F-4D97-AF65-F5344CB8AC3E}">
        <p14:creationId xmlns:p14="http://schemas.microsoft.com/office/powerpoint/2010/main" val="263158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48" y="343988"/>
            <a:ext cx="4150223" cy="1162594"/>
          </a:xfrm>
        </p:spPr>
        <p:txBody>
          <a:bodyPr>
            <a:normAutofit/>
          </a:bodyPr>
          <a:lstStyle/>
          <a:p>
            <a:r>
              <a:rPr lang="en-US" dirty="0"/>
              <a:t>Entering a Purchase Requisition (cont.)</a:t>
            </a:r>
          </a:p>
        </p:txBody>
      </p:sp>
      <p:sp>
        <p:nvSpPr>
          <p:cNvPr id="4" name="Text Placeholder 3"/>
          <p:cNvSpPr>
            <a:spLocks noGrp="1"/>
          </p:cNvSpPr>
          <p:nvPr>
            <p:ph type="body" sz="half" idx="2"/>
          </p:nvPr>
        </p:nvSpPr>
        <p:spPr>
          <a:xfrm>
            <a:off x="404362" y="1639389"/>
            <a:ext cx="2173376" cy="3794760"/>
          </a:xfrm>
        </p:spPr>
        <p:txBody>
          <a:bodyPr/>
          <a:lstStyle/>
          <a:p>
            <a:pPr marL="342900" indent="-342900">
              <a:buFont typeface="+mj-lt"/>
              <a:buAutoNum type="arabicPeriod" startAt="8"/>
            </a:pPr>
            <a:r>
              <a:rPr lang="en-US" dirty="0" smtClean="0"/>
              <a:t>Enter the ship to from a drop down menu.  The majority of the time this will be 73 Tremont for offices located in that building and 8 Ashburton for all others.  For large or multiple box deliveries, consult the Purchasing Services Department.</a:t>
            </a:r>
            <a:endParaRPr lang="en-US" dirty="0"/>
          </a:p>
        </p:txBody>
      </p:sp>
      <p:pic>
        <p:nvPicPr>
          <p:cNvPr id="5" name="Content Placeholder 4"/>
          <p:cNvPicPr>
            <a:picLocks noGrp="1" noChangeAspect="1"/>
          </p:cNvPicPr>
          <p:nvPr>
            <p:ph idx="1"/>
          </p:nvPr>
        </p:nvPicPr>
        <p:blipFill>
          <a:blip r:embed="rId2"/>
          <a:stretch>
            <a:fillRect/>
          </a:stretch>
        </p:blipFill>
        <p:spPr>
          <a:xfrm>
            <a:off x="2711426" y="1639389"/>
            <a:ext cx="9092565" cy="3463834"/>
          </a:xfrm>
          <a:prstGeom prst="rect">
            <a:avLst/>
          </a:prstGeom>
        </p:spPr>
      </p:pic>
      <p:cxnSp>
        <p:nvCxnSpPr>
          <p:cNvPr id="8" name="Straight Arrow Connector 7"/>
          <p:cNvCxnSpPr/>
          <p:nvPr/>
        </p:nvCxnSpPr>
        <p:spPr>
          <a:xfrm flipH="1">
            <a:off x="7577750" y="3232087"/>
            <a:ext cx="923454" cy="425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6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53" y="457200"/>
            <a:ext cx="3932237" cy="1040674"/>
          </a:xfrm>
        </p:spPr>
        <p:txBody>
          <a:bodyPr/>
          <a:lstStyle/>
          <a:p>
            <a:r>
              <a:rPr lang="en-US" dirty="0"/>
              <a:t>Entering a Purchase Requisition (cont.)</a:t>
            </a:r>
          </a:p>
        </p:txBody>
      </p:sp>
      <p:sp>
        <p:nvSpPr>
          <p:cNvPr id="4" name="Text Placeholder 3"/>
          <p:cNvSpPr>
            <a:spLocks noGrp="1"/>
          </p:cNvSpPr>
          <p:nvPr>
            <p:ph type="body" sz="half" idx="2"/>
          </p:nvPr>
        </p:nvSpPr>
        <p:spPr>
          <a:xfrm>
            <a:off x="226337" y="1497874"/>
            <a:ext cx="2770360" cy="5183583"/>
          </a:xfrm>
        </p:spPr>
        <p:txBody>
          <a:bodyPr>
            <a:normAutofit lnSpcReduction="10000"/>
          </a:bodyPr>
          <a:lstStyle/>
          <a:p>
            <a:pPr marL="342900" indent="-342900">
              <a:buFont typeface="+mj-lt"/>
              <a:buAutoNum type="arabicPeriod" startAt="9"/>
            </a:pPr>
            <a:r>
              <a:rPr lang="en-US" sz="1700" dirty="0"/>
              <a:t>Complete the fields as such:</a:t>
            </a:r>
          </a:p>
          <a:p>
            <a:pPr marL="800100" lvl="1" indent="-342900">
              <a:buFont typeface="+mj-lt"/>
              <a:buAutoNum type="alphaLcPeriod"/>
            </a:pPr>
            <a:r>
              <a:rPr lang="en-US" sz="1700" dirty="0"/>
              <a:t>Item Description - If you have a quote, enter that here rather than a list of items. You will have the opportunity to add supporting documentation</a:t>
            </a:r>
            <a:r>
              <a:rPr lang="en-US" sz="1700" dirty="0" smtClean="0"/>
              <a:t>. </a:t>
            </a:r>
            <a:r>
              <a:rPr lang="en-US" sz="1700" u="sng" dirty="0" smtClean="0"/>
              <a:t>Remember</a:t>
            </a:r>
            <a:r>
              <a:rPr lang="en-US" sz="1700" dirty="0" smtClean="0"/>
              <a:t> to include shipping costs.</a:t>
            </a:r>
            <a:r>
              <a:rPr lang="en-US" sz="1700" b="1" dirty="0" smtClean="0"/>
              <a:t> </a:t>
            </a:r>
            <a:endParaRPr lang="en-US" sz="1700" dirty="0"/>
          </a:p>
          <a:p>
            <a:pPr marL="800100" lvl="1" indent="-342900">
              <a:buFont typeface="+mj-lt"/>
              <a:buAutoNum type="alphaLcPeriod"/>
            </a:pPr>
            <a:r>
              <a:rPr lang="en-US" sz="1700" dirty="0"/>
              <a:t>Quantity - If services enter 1.  If goods all at the same unit price, you can enter the qty. </a:t>
            </a:r>
            <a:endParaRPr lang="en-US" sz="1700" dirty="0" smtClean="0"/>
          </a:p>
          <a:p>
            <a:pPr marL="800100" lvl="1" indent="-342900">
              <a:buFont typeface="+mj-lt"/>
              <a:buAutoNum type="alphaLcPeriod"/>
            </a:pPr>
            <a:r>
              <a:rPr lang="en-US" sz="1700" dirty="0" smtClean="0"/>
              <a:t>Do not use the Vendor Item field, rather put the item number in the Item Description field.</a:t>
            </a:r>
            <a:endParaRPr lang="en-US" sz="1700" dirty="0"/>
          </a:p>
          <a:p>
            <a:endParaRPr lang="en-US" dirty="0"/>
          </a:p>
        </p:txBody>
      </p:sp>
      <p:pic>
        <p:nvPicPr>
          <p:cNvPr id="5" name="Content Placeholder 5"/>
          <p:cNvPicPr>
            <a:picLocks noGrp="1" noChangeAspect="1"/>
          </p:cNvPicPr>
          <p:nvPr>
            <p:ph idx="1"/>
          </p:nvPr>
        </p:nvPicPr>
        <p:blipFill>
          <a:blip r:embed="rId2"/>
          <a:stretch>
            <a:fillRect/>
          </a:stretch>
        </p:blipFill>
        <p:spPr>
          <a:xfrm>
            <a:off x="2917371" y="1561013"/>
            <a:ext cx="8908521" cy="2915193"/>
          </a:xfrm>
          <a:prstGeom prst="rect">
            <a:avLst/>
          </a:prstGeom>
        </p:spPr>
      </p:pic>
    </p:spTree>
    <p:extLst>
      <p:ext uri="{BB962C8B-B14F-4D97-AF65-F5344CB8AC3E}">
        <p14:creationId xmlns:p14="http://schemas.microsoft.com/office/powerpoint/2010/main" val="1608847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25" y="274320"/>
            <a:ext cx="2983274" cy="1354183"/>
          </a:xfrm>
        </p:spPr>
        <p:txBody>
          <a:bodyPr>
            <a:normAutofit fontScale="90000"/>
          </a:bodyPr>
          <a:lstStyle/>
          <a:p>
            <a:r>
              <a:rPr lang="en-US" dirty="0" smtClean="0"/>
              <a:t>Entering a Purchase Requisition (cont.)</a:t>
            </a:r>
            <a:endParaRPr lang="en-US" dirty="0"/>
          </a:p>
        </p:txBody>
      </p:sp>
      <p:sp>
        <p:nvSpPr>
          <p:cNvPr id="4" name="Text Placeholder 3"/>
          <p:cNvSpPr>
            <a:spLocks noGrp="1"/>
          </p:cNvSpPr>
          <p:nvPr>
            <p:ph type="body" sz="half" idx="2"/>
          </p:nvPr>
        </p:nvSpPr>
        <p:spPr>
          <a:xfrm>
            <a:off x="369525" y="1628503"/>
            <a:ext cx="2504303" cy="4058194"/>
          </a:xfrm>
        </p:spPr>
        <p:txBody>
          <a:bodyPr>
            <a:normAutofit/>
          </a:bodyPr>
          <a:lstStyle/>
          <a:p>
            <a:pPr marL="342900" indent="-342900">
              <a:buFont typeface="+mj-lt"/>
              <a:buAutoNum type="arabicPeriod" startAt="9"/>
            </a:pPr>
            <a:r>
              <a:rPr lang="en-US" dirty="0" smtClean="0"/>
              <a:t>(cont.)</a:t>
            </a:r>
          </a:p>
          <a:p>
            <a:pPr marL="800100" lvl="1" indent="-342900">
              <a:buFont typeface="+mj-lt"/>
              <a:buAutoNum type="alphaLcPeriod" startAt="4"/>
            </a:pPr>
            <a:r>
              <a:rPr lang="en-US" sz="1600" dirty="0" smtClean="0"/>
              <a:t>Unit of issue - Choose EA-Each</a:t>
            </a:r>
          </a:p>
          <a:p>
            <a:pPr marL="800100" lvl="1" indent="-342900">
              <a:buFont typeface="+mj-lt"/>
              <a:buAutoNum type="alphaLcPeriod" startAt="4"/>
            </a:pPr>
            <a:r>
              <a:rPr lang="en-US" sz="1600" dirty="0" smtClean="0"/>
              <a:t>Price - This is the unit price. If you entered a quantity of 10 and a Price of $100, the total amount of the requisition will be $1,000.</a:t>
            </a:r>
          </a:p>
        </p:txBody>
      </p:sp>
      <p:pic>
        <p:nvPicPr>
          <p:cNvPr id="5" name="Content Placeholder 4"/>
          <p:cNvPicPr>
            <a:picLocks noGrp="1" noChangeAspect="1"/>
          </p:cNvPicPr>
          <p:nvPr>
            <p:ph idx="1"/>
          </p:nvPr>
        </p:nvPicPr>
        <p:blipFill>
          <a:blip r:embed="rId3"/>
          <a:stretch>
            <a:fillRect/>
          </a:stretch>
        </p:blipFill>
        <p:spPr>
          <a:xfrm>
            <a:off x="2873827" y="1741713"/>
            <a:ext cx="9039189" cy="2290355"/>
          </a:xfrm>
          <a:prstGeom prst="rect">
            <a:avLst/>
          </a:prstGeom>
        </p:spPr>
      </p:pic>
    </p:spTree>
    <p:extLst>
      <p:ext uri="{BB962C8B-B14F-4D97-AF65-F5344CB8AC3E}">
        <p14:creationId xmlns:p14="http://schemas.microsoft.com/office/powerpoint/2010/main" val="3164261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26" y="187325"/>
            <a:ext cx="2977942" cy="1536972"/>
          </a:xfrm>
        </p:spPr>
        <p:txBody>
          <a:bodyPr>
            <a:normAutofit/>
          </a:bodyPr>
          <a:lstStyle/>
          <a:p>
            <a:r>
              <a:rPr lang="en-US" sz="2900" dirty="0"/>
              <a:t>Entering a Purchase Requisition (cont.)</a:t>
            </a:r>
          </a:p>
        </p:txBody>
      </p:sp>
      <p:sp>
        <p:nvSpPr>
          <p:cNvPr id="4" name="Text Placeholder 3"/>
          <p:cNvSpPr>
            <a:spLocks noGrp="1"/>
          </p:cNvSpPr>
          <p:nvPr>
            <p:ph type="body" sz="half" idx="2"/>
          </p:nvPr>
        </p:nvSpPr>
        <p:spPr>
          <a:xfrm>
            <a:off x="474028" y="1787525"/>
            <a:ext cx="2704601" cy="3811588"/>
          </a:xfrm>
        </p:spPr>
        <p:txBody>
          <a:bodyPr/>
          <a:lstStyle/>
          <a:p>
            <a:pPr marL="342900" indent="-342900">
              <a:buFont typeface="+mj-lt"/>
              <a:buAutoNum type="arabicPeriod" startAt="9"/>
            </a:pPr>
            <a:r>
              <a:rPr lang="en-US" dirty="0" smtClean="0"/>
              <a:t>(cont.)</a:t>
            </a:r>
          </a:p>
          <a:p>
            <a:pPr marL="800100" lvl="1" indent="-342900">
              <a:buFont typeface="+mj-lt"/>
              <a:buAutoNum type="alphaLcPeriod" startAt="4"/>
            </a:pPr>
            <a:r>
              <a:rPr lang="en-US" sz="1600" dirty="0"/>
              <a:t>Cost Center – This is the first two segments of your budget line item.</a:t>
            </a:r>
          </a:p>
          <a:p>
            <a:pPr marL="800100" lvl="1" indent="-342900">
              <a:buFont typeface="+mj-lt"/>
              <a:buAutoNum type="alphaLcPeriod" startAt="4"/>
            </a:pPr>
            <a:r>
              <a:rPr lang="en-US" sz="1600" dirty="0"/>
              <a:t>Object Code – This is the last two segments of your budget line item.</a:t>
            </a:r>
          </a:p>
          <a:p>
            <a:pPr marL="800100" lvl="1" indent="-342900">
              <a:buFont typeface="+mj-lt"/>
              <a:buAutoNum type="alphaLcPeriod" startAt="4"/>
            </a:pPr>
            <a:r>
              <a:rPr lang="en-US" sz="1600" dirty="0"/>
              <a:t>Users will only have access to budget lines within their department. Invalid budget line number prevents users to proceed to next step</a:t>
            </a:r>
          </a:p>
          <a:p>
            <a:pPr lvl="1"/>
            <a:endParaRPr lang="en-US" dirty="0"/>
          </a:p>
        </p:txBody>
      </p:sp>
      <p:pic>
        <p:nvPicPr>
          <p:cNvPr id="5" name="Content Placeholder 4"/>
          <p:cNvPicPr>
            <a:picLocks noGrp="1" noChangeAspect="1"/>
          </p:cNvPicPr>
          <p:nvPr>
            <p:ph idx="1"/>
          </p:nvPr>
        </p:nvPicPr>
        <p:blipFill>
          <a:blip r:embed="rId2"/>
          <a:stretch>
            <a:fillRect/>
          </a:stretch>
        </p:blipFill>
        <p:spPr>
          <a:xfrm>
            <a:off x="3347467" y="2177143"/>
            <a:ext cx="8558009" cy="2168434"/>
          </a:xfrm>
          <a:prstGeom prst="rect">
            <a:avLst/>
          </a:prstGeom>
        </p:spPr>
      </p:pic>
    </p:spTree>
    <p:extLst>
      <p:ext uri="{BB962C8B-B14F-4D97-AF65-F5344CB8AC3E}">
        <p14:creationId xmlns:p14="http://schemas.microsoft.com/office/powerpoint/2010/main" val="316584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Entering a Purchase Requisition (cont.)</a:t>
            </a:r>
          </a:p>
        </p:txBody>
      </p:sp>
      <p:sp>
        <p:nvSpPr>
          <p:cNvPr id="6" name="Content Placeholder 5"/>
          <p:cNvSpPr>
            <a:spLocks noGrp="1"/>
          </p:cNvSpPr>
          <p:nvPr>
            <p:ph idx="1"/>
          </p:nvPr>
        </p:nvSpPr>
        <p:spPr/>
        <p:txBody>
          <a:bodyPr/>
          <a:lstStyle/>
          <a:p>
            <a:r>
              <a:rPr lang="en-US" b="1" u="sng" dirty="0" smtClean="0"/>
              <a:t>Note</a:t>
            </a:r>
            <a:r>
              <a:rPr lang="en-US" dirty="0" smtClean="0"/>
              <a:t>, the routing rules of your purchase requisition </a:t>
            </a:r>
            <a:r>
              <a:rPr lang="en-US" dirty="0"/>
              <a:t>for approval </a:t>
            </a:r>
            <a:r>
              <a:rPr lang="en-US" dirty="0" smtClean="0"/>
              <a:t>within Image Now is based on the first Budget Number (GL number) of your requisition.  Therefore any line is to be charged to a fund other than fund 10, it is important to enter that item first in the requisition.  For example if you were ordering items to be charged to fund 15 as well as fund 10, enter the fund 15 item first.</a:t>
            </a:r>
            <a:endParaRPr lang="en-US" dirty="0"/>
          </a:p>
        </p:txBody>
      </p:sp>
    </p:spTree>
    <p:extLst>
      <p:ext uri="{BB962C8B-B14F-4D97-AF65-F5344CB8AC3E}">
        <p14:creationId xmlns:p14="http://schemas.microsoft.com/office/powerpoint/2010/main" val="188757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2678475" cy="1600200"/>
          </a:xfrm>
        </p:spPr>
        <p:txBody>
          <a:bodyPr>
            <a:normAutofit fontScale="90000"/>
          </a:bodyPr>
          <a:lstStyle/>
          <a:p>
            <a:r>
              <a:rPr lang="en-US" dirty="0"/>
              <a:t>Entering a Purchase </a:t>
            </a:r>
            <a:r>
              <a:rPr lang="en-US" dirty="0" smtClean="0"/>
              <a:t>Requisition (cont.)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4679" y="2544744"/>
            <a:ext cx="7942263" cy="1950577"/>
          </a:xfrm>
        </p:spPr>
      </p:pic>
      <p:sp>
        <p:nvSpPr>
          <p:cNvPr id="4" name="Text Placeholder 3"/>
          <p:cNvSpPr>
            <a:spLocks noGrp="1"/>
          </p:cNvSpPr>
          <p:nvPr>
            <p:ph type="body" sz="half" idx="2"/>
          </p:nvPr>
        </p:nvSpPr>
        <p:spPr>
          <a:xfrm>
            <a:off x="839789" y="2057399"/>
            <a:ext cx="2678474" cy="3995057"/>
          </a:xfrm>
        </p:spPr>
        <p:txBody>
          <a:bodyPr/>
          <a:lstStyle/>
          <a:p>
            <a:pPr marL="342900" indent="-342900">
              <a:buFont typeface="+mj-lt"/>
              <a:buAutoNum type="arabicPeriod" startAt="10"/>
            </a:pPr>
            <a:r>
              <a:rPr lang="en-US" dirty="0" smtClean="0"/>
              <a:t>Printed Comments – These are instructions to be printed on the purchase order</a:t>
            </a:r>
            <a:r>
              <a:rPr lang="en-US" dirty="0"/>
              <a:t>. This is where you would enter a contact name and email at the vendor that the purchase order should be sent to.</a:t>
            </a:r>
            <a:endParaRPr lang="en-US" dirty="0" smtClean="0"/>
          </a:p>
          <a:p>
            <a:pPr marL="342900" indent="-342900">
              <a:buFont typeface="+mj-lt"/>
              <a:buAutoNum type="arabicPeriod" startAt="10"/>
            </a:pPr>
            <a:r>
              <a:rPr lang="en-US" dirty="0" smtClean="0"/>
              <a:t>Instructions for Purchasing Department –any specific instructions for the Purchasing Department relating to the order.  </a:t>
            </a:r>
          </a:p>
          <a:p>
            <a:pPr marL="342900" indent="-342900">
              <a:buFont typeface="+mj-lt"/>
              <a:buAutoNum type="arabicPeriod" startAt="10"/>
            </a:pPr>
            <a:r>
              <a:rPr lang="en-US" dirty="0" smtClean="0"/>
              <a:t>Click Submit.</a:t>
            </a:r>
            <a:endParaRPr lang="en-US" dirty="0"/>
          </a:p>
        </p:txBody>
      </p:sp>
    </p:spTree>
    <p:extLst>
      <p:ext uri="{BB962C8B-B14F-4D97-AF65-F5344CB8AC3E}">
        <p14:creationId xmlns:p14="http://schemas.microsoft.com/office/powerpoint/2010/main" val="1085309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86" y="457199"/>
            <a:ext cx="3340326" cy="1600200"/>
          </a:xfrm>
        </p:spPr>
        <p:txBody>
          <a:bodyPr/>
          <a:lstStyle/>
          <a:p>
            <a:r>
              <a:rPr lang="en-US" dirty="0"/>
              <a:t>Entering a Purchase </a:t>
            </a:r>
            <a:r>
              <a:rPr lang="en-US" dirty="0" smtClean="0"/>
              <a:t>Requisition (cont.)</a:t>
            </a:r>
            <a:endParaRPr lang="en-US" dirty="0"/>
          </a:p>
        </p:txBody>
      </p:sp>
      <p:sp>
        <p:nvSpPr>
          <p:cNvPr id="4" name="Text Placeholder 3"/>
          <p:cNvSpPr>
            <a:spLocks noGrp="1"/>
          </p:cNvSpPr>
          <p:nvPr>
            <p:ph type="body" sz="half" idx="2"/>
          </p:nvPr>
        </p:nvSpPr>
        <p:spPr>
          <a:xfrm>
            <a:off x="491446" y="2057399"/>
            <a:ext cx="2060166" cy="4587240"/>
          </a:xfrm>
        </p:spPr>
        <p:txBody>
          <a:bodyPr/>
          <a:lstStyle/>
          <a:p>
            <a:pPr marL="342900" indent="-342900">
              <a:buFont typeface="+mj-lt"/>
              <a:buAutoNum type="arabicPeriod" startAt="13"/>
            </a:pPr>
            <a:r>
              <a:rPr lang="en-US" dirty="0" smtClean="0"/>
              <a:t>If the combination of Cost Center and Object Code are not valid, an error message will appear near the top of the screen.  The budget number will need to be corrected before you can continue. You may correct it from this screen and click on Submit again.</a:t>
            </a:r>
            <a:endParaRPr lang="en-US" dirty="0"/>
          </a:p>
        </p:txBody>
      </p:sp>
      <p:pic>
        <p:nvPicPr>
          <p:cNvPr id="6" name="Content Placeholder 5"/>
          <p:cNvPicPr>
            <a:picLocks noGrp="1" noChangeAspect="1"/>
          </p:cNvPicPr>
          <p:nvPr>
            <p:ph idx="1"/>
          </p:nvPr>
        </p:nvPicPr>
        <p:blipFill>
          <a:blip r:embed="rId3"/>
          <a:stretch>
            <a:fillRect/>
          </a:stretch>
        </p:blipFill>
        <p:spPr>
          <a:xfrm>
            <a:off x="2764841" y="2057399"/>
            <a:ext cx="8913096" cy="2488475"/>
          </a:xfrm>
          <a:prstGeom prst="rect">
            <a:avLst/>
          </a:prstGeom>
        </p:spPr>
      </p:pic>
    </p:spTree>
    <p:extLst>
      <p:ext uri="{BB962C8B-B14F-4D97-AF65-F5344CB8AC3E}">
        <p14:creationId xmlns:p14="http://schemas.microsoft.com/office/powerpoint/2010/main" val="2776760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76" y="457200"/>
            <a:ext cx="1851161" cy="1600200"/>
          </a:xfrm>
        </p:spPr>
        <p:txBody>
          <a:bodyPr>
            <a:normAutofit fontScale="90000"/>
          </a:bodyPr>
          <a:lstStyle/>
          <a:p>
            <a:r>
              <a:rPr lang="en-US" dirty="0"/>
              <a:t>Entering a Purchase </a:t>
            </a:r>
            <a:r>
              <a:rPr lang="en-US" dirty="0" smtClean="0"/>
              <a:t>Requisition (cont.)</a:t>
            </a:r>
            <a:endParaRPr lang="en-US" dirty="0"/>
          </a:p>
        </p:txBody>
      </p:sp>
      <p:sp>
        <p:nvSpPr>
          <p:cNvPr id="4" name="Text Placeholder 3"/>
          <p:cNvSpPr>
            <a:spLocks noGrp="1"/>
          </p:cNvSpPr>
          <p:nvPr>
            <p:ph type="body" sz="half" idx="2"/>
          </p:nvPr>
        </p:nvSpPr>
        <p:spPr>
          <a:xfrm>
            <a:off x="500155" y="2144485"/>
            <a:ext cx="1772782" cy="3811588"/>
          </a:xfrm>
        </p:spPr>
        <p:txBody>
          <a:bodyPr/>
          <a:lstStyle/>
          <a:p>
            <a:pPr marL="342900" indent="-342900">
              <a:buFont typeface="+mj-lt"/>
              <a:buAutoNum type="arabicPeriod" startAt="14"/>
            </a:pPr>
            <a:r>
              <a:rPr lang="en-US" dirty="0" smtClean="0"/>
              <a:t>This screen will show you your requisition details and the requisition number.</a:t>
            </a:r>
            <a:endParaRPr lang="en-US" dirty="0"/>
          </a:p>
        </p:txBody>
      </p:sp>
      <p:pic>
        <p:nvPicPr>
          <p:cNvPr id="6" name="Content Placeholder 5"/>
          <p:cNvPicPr>
            <a:picLocks noGrp="1" noChangeAspect="1"/>
          </p:cNvPicPr>
          <p:nvPr>
            <p:ph idx="1"/>
          </p:nvPr>
        </p:nvPicPr>
        <p:blipFill>
          <a:blip r:embed="rId2"/>
          <a:stretch>
            <a:fillRect/>
          </a:stretch>
        </p:blipFill>
        <p:spPr>
          <a:xfrm>
            <a:off x="2346101" y="457199"/>
            <a:ext cx="9315030" cy="6056811"/>
          </a:xfrm>
          <a:prstGeom prst="rect">
            <a:avLst/>
          </a:prstGeom>
        </p:spPr>
      </p:pic>
    </p:spTree>
    <p:extLst>
      <p:ext uri="{BB962C8B-B14F-4D97-AF65-F5344CB8AC3E}">
        <p14:creationId xmlns:p14="http://schemas.microsoft.com/office/powerpoint/2010/main" val="2519140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To Use a Purchase Requisition vs. a Check Request</a:t>
            </a:r>
            <a:endParaRPr lang="en-US" dirty="0"/>
          </a:p>
        </p:txBody>
      </p:sp>
      <p:sp>
        <p:nvSpPr>
          <p:cNvPr id="3" name="Text Placeholder 2"/>
          <p:cNvSpPr>
            <a:spLocks noGrp="1"/>
          </p:cNvSpPr>
          <p:nvPr>
            <p:ph type="body" idx="1"/>
          </p:nvPr>
        </p:nvSpPr>
        <p:spPr>
          <a:xfrm>
            <a:off x="839788" y="1681163"/>
            <a:ext cx="5157787" cy="504688"/>
          </a:xfrm>
        </p:spPr>
        <p:txBody>
          <a:bodyPr/>
          <a:lstStyle/>
          <a:p>
            <a:r>
              <a:rPr lang="en-US" u="sng" dirty="0" smtClean="0"/>
              <a:t>Purchase Requisition</a:t>
            </a:r>
            <a:endParaRPr lang="en-US" u="sng" dirty="0"/>
          </a:p>
        </p:txBody>
      </p:sp>
      <p:sp>
        <p:nvSpPr>
          <p:cNvPr id="4" name="Content Placeholder 3"/>
          <p:cNvSpPr>
            <a:spLocks noGrp="1"/>
          </p:cNvSpPr>
          <p:nvPr>
            <p:ph sz="half" idx="2"/>
          </p:nvPr>
        </p:nvSpPr>
        <p:spPr>
          <a:xfrm>
            <a:off x="839787" y="2252526"/>
            <a:ext cx="5157787" cy="3757749"/>
          </a:xfrm>
        </p:spPr>
        <p:txBody>
          <a:bodyPr>
            <a:normAutofit fontScale="85000" lnSpcReduction="20000"/>
          </a:bodyPr>
          <a:lstStyle/>
          <a:p>
            <a:r>
              <a:rPr lang="en-US" dirty="0"/>
              <a:t>Services that involve a contract with multiple payments</a:t>
            </a:r>
          </a:p>
          <a:p>
            <a:r>
              <a:rPr lang="en-US" dirty="0"/>
              <a:t>Placing an order for goods/ merchandise when we will be invoiced </a:t>
            </a:r>
            <a:r>
              <a:rPr lang="en-US" dirty="0" smtClean="0"/>
              <a:t>in the future </a:t>
            </a:r>
            <a:r>
              <a:rPr lang="en-US" dirty="0"/>
              <a:t>after </a:t>
            </a:r>
            <a:r>
              <a:rPr lang="en-US" dirty="0" smtClean="0"/>
              <a:t>receipt of order.</a:t>
            </a:r>
            <a:endParaRPr lang="en-US" dirty="0"/>
          </a:p>
          <a:p>
            <a:r>
              <a:rPr lang="en-US" dirty="0"/>
              <a:t>Anything computer related (hardware/ software)</a:t>
            </a:r>
          </a:p>
          <a:p>
            <a:r>
              <a:rPr lang="en-US" dirty="0"/>
              <a:t>Event registrations, especially if a deposit is needed</a:t>
            </a:r>
          </a:p>
          <a:p>
            <a:r>
              <a:rPr lang="en-US" dirty="0"/>
              <a:t>Conference registrations when there is an option for a PO</a:t>
            </a:r>
          </a:p>
          <a:p>
            <a:endParaRPr lang="en-US" dirty="0" smtClean="0"/>
          </a:p>
          <a:p>
            <a:pPr marL="0" indent="0">
              <a:buNone/>
            </a:pPr>
            <a:endParaRPr lang="en-US" dirty="0"/>
          </a:p>
        </p:txBody>
      </p:sp>
      <p:sp>
        <p:nvSpPr>
          <p:cNvPr id="5" name="Text Placeholder 4"/>
          <p:cNvSpPr>
            <a:spLocks noGrp="1"/>
          </p:cNvSpPr>
          <p:nvPr>
            <p:ph type="body" sz="quarter" idx="3"/>
          </p:nvPr>
        </p:nvSpPr>
        <p:spPr>
          <a:xfrm>
            <a:off x="6172200" y="1681163"/>
            <a:ext cx="5183188" cy="504688"/>
          </a:xfrm>
        </p:spPr>
        <p:txBody>
          <a:bodyPr/>
          <a:lstStyle/>
          <a:p>
            <a:r>
              <a:rPr lang="en-US" u="sng" dirty="0" smtClean="0"/>
              <a:t>Check Request</a:t>
            </a:r>
            <a:endParaRPr lang="en-US" u="sng" dirty="0"/>
          </a:p>
        </p:txBody>
      </p:sp>
      <p:sp>
        <p:nvSpPr>
          <p:cNvPr id="6" name="Content Placeholder 5"/>
          <p:cNvSpPr>
            <a:spLocks noGrp="1"/>
          </p:cNvSpPr>
          <p:nvPr>
            <p:ph sz="quarter" idx="4"/>
          </p:nvPr>
        </p:nvSpPr>
        <p:spPr>
          <a:xfrm>
            <a:off x="6172199" y="2185851"/>
            <a:ext cx="5183188" cy="3684588"/>
          </a:xfrm>
        </p:spPr>
        <p:txBody>
          <a:bodyPr>
            <a:normAutofit/>
          </a:bodyPr>
          <a:lstStyle/>
          <a:p>
            <a:r>
              <a:rPr lang="en-US" dirty="0" smtClean="0"/>
              <a:t>Services that involve a contract with one time payment</a:t>
            </a:r>
          </a:p>
          <a:p>
            <a:r>
              <a:rPr lang="en-US" dirty="0" smtClean="0"/>
              <a:t>Magazine/newspaper subscriptions</a:t>
            </a:r>
          </a:p>
          <a:p>
            <a:r>
              <a:rPr lang="en-US" dirty="0" smtClean="0"/>
              <a:t>Membership renewals</a:t>
            </a:r>
          </a:p>
          <a:p>
            <a:r>
              <a:rPr lang="en-US" dirty="0" smtClean="0"/>
              <a:t>Orders that require prepayment in full.</a:t>
            </a:r>
          </a:p>
        </p:txBody>
      </p:sp>
      <p:sp>
        <p:nvSpPr>
          <p:cNvPr id="7" name="TextBox 6"/>
          <p:cNvSpPr txBox="1"/>
          <p:nvPr/>
        </p:nvSpPr>
        <p:spPr>
          <a:xfrm>
            <a:off x="839787" y="6105525"/>
            <a:ext cx="9056688" cy="369332"/>
          </a:xfrm>
          <a:prstGeom prst="rect">
            <a:avLst/>
          </a:prstGeom>
          <a:noFill/>
        </p:spPr>
        <p:txBody>
          <a:bodyPr wrap="square" rtlCol="0">
            <a:spAutoFit/>
          </a:bodyPr>
          <a:lstStyle/>
          <a:p>
            <a:r>
              <a:rPr lang="en-US" dirty="0" smtClean="0"/>
              <a:t>**This process does not currently apply to blanket POs</a:t>
            </a:r>
            <a:endParaRPr lang="en-US" dirty="0"/>
          </a:p>
        </p:txBody>
      </p:sp>
    </p:spTree>
    <p:extLst>
      <p:ext uri="{BB962C8B-B14F-4D97-AF65-F5344CB8AC3E}">
        <p14:creationId xmlns:p14="http://schemas.microsoft.com/office/powerpoint/2010/main" val="1114573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Approval Process in iNow</a:t>
            </a:r>
            <a:endParaRPr lang="en-US" dirty="0"/>
          </a:p>
        </p:txBody>
      </p:sp>
      <p:sp>
        <p:nvSpPr>
          <p:cNvPr id="4" name="Text Placeholder 3"/>
          <p:cNvSpPr>
            <a:spLocks noGrp="1"/>
          </p:cNvSpPr>
          <p:nvPr>
            <p:ph type="body" sz="half" idx="2"/>
          </p:nvPr>
        </p:nvSpPr>
        <p:spPr>
          <a:xfrm>
            <a:off x="839788" y="2057400"/>
            <a:ext cx="4446315" cy="4615004"/>
          </a:xfrm>
        </p:spPr>
        <p:txBody>
          <a:bodyPr/>
          <a:lstStyle/>
          <a:p>
            <a:pPr marL="342900" indent="-342900">
              <a:buFont typeface="+mj-lt"/>
              <a:buAutoNum type="arabicPeriod"/>
            </a:pPr>
            <a:r>
              <a:rPr lang="en-US" dirty="0" smtClean="0"/>
              <a:t>After you have successfully submitted the requisition through Web Advisor, you will receive an email from </a:t>
            </a:r>
            <a:r>
              <a:rPr lang="en-US" dirty="0" err="1" smtClean="0"/>
              <a:t>Datatel</a:t>
            </a:r>
            <a:r>
              <a:rPr lang="en-US" dirty="0" smtClean="0"/>
              <a:t> User ID.  Forward this email with any documents that relate to your purchase request (i.e., quotes, related emails, etc.) as </a:t>
            </a:r>
            <a:r>
              <a:rPr lang="en-US" b="1" u="sng" dirty="0" smtClean="0"/>
              <a:t>attachments</a:t>
            </a:r>
            <a:r>
              <a:rPr lang="en-US" dirty="0" smtClean="0"/>
              <a:t> to the email to </a:t>
            </a:r>
            <a:r>
              <a:rPr lang="en-US" dirty="0" smtClean="0">
                <a:hlinkClick r:id="rId3"/>
              </a:rPr>
              <a:t>webreq@Suffolk.edu</a:t>
            </a:r>
            <a:r>
              <a:rPr lang="en-US" dirty="0" smtClean="0"/>
              <a:t> .  </a:t>
            </a:r>
            <a:r>
              <a:rPr lang="en-US" u="sng" dirty="0" smtClean="0"/>
              <a:t>The attachments must be in .pdf form.</a:t>
            </a:r>
            <a:r>
              <a:rPr lang="en-US" dirty="0" smtClean="0"/>
              <a:t> Do not type any text into the email.  Image Now (iNow) will forward the request automatically for further approvals per the approval guidelines in the Payment &amp; Procurement Authorization Policy. (If you don’t receive this email within 5 minutes, check your junk folder in Outlook. If it’s not there check with the Purchasing Services.)</a:t>
            </a:r>
          </a:p>
          <a:p>
            <a:r>
              <a:rPr lang="en-US" b="1" u="sng" dirty="0" smtClean="0"/>
              <a:t>NOTE</a:t>
            </a:r>
            <a:r>
              <a:rPr lang="en-US" dirty="0" smtClean="0"/>
              <a:t>: Only use Outlook or Umail.Suffolk.edu for this process.  Do NOT use an email client on an Apple computer.</a:t>
            </a:r>
            <a:endParaRPr lang="en-US" dirty="0"/>
          </a:p>
        </p:txBody>
      </p:sp>
      <p:pic>
        <p:nvPicPr>
          <p:cNvPr id="5" name="Content Placeholder 4"/>
          <p:cNvPicPr>
            <a:picLocks noGrp="1" noChangeAspect="1"/>
          </p:cNvPicPr>
          <p:nvPr>
            <p:ph idx="1"/>
          </p:nvPr>
        </p:nvPicPr>
        <p:blipFill>
          <a:blip r:embed="rId4"/>
          <a:stretch>
            <a:fillRect/>
          </a:stretch>
        </p:blipFill>
        <p:spPr>
          <a:xfrm>
            <a:off x="5395865" y="378249"/>
            <a:ext cx="5766758" cy="6113086"/>
          </a:xfrm>
          <a:prstGeom prst="rect">
            <a:avLst/>
          </a:prstGeom>
        </p:spPr>
      </p:pic>
    </p:spTree>
    <p:extLst>
      <p:ext uri="{BB962C8B-B14F-4D97-AF65-F5344CB8AC3E}">
        <p14:creationId xmlns:p14="http://schemas.microsoft.com/office/powerpoint/2010/main" val="3303871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 What?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this point your requisition is being routed systemically through the necessary approvals.  You do not need to do anything!  The required approvers are notified automatically of the pending requisition needing their approval (reminders will be sent daily until approved).</a:t>
            </a:r>
          </a:p>
          <a:p>
            <a:r>
              <a:rPr lang="en-US" dirty="0" smtClean="0"/>
              <a:t>If you would like to know where your request is in the process, contact the Purchasing Services Department.  They can look it up for you.</a:t>
            </a:r>
          </a:p>
          <a:p>
            <a:r>
              <a:rPr lang="en-US" dirty="0" smtClean="0"/>
              <a:t>After all other approvals have been obtained, the document(s) will be routed to Purchasing Services for review and Purchase Order creation.</a:t>
            </a:r>
          </a:p>
          <a:p>
            <a:r>
              <a:rPr lang="en-US" dirty="0" smtClean="0"/>
              <a:t>If an approver chooses to not approve your request, there is no systemic notification. The approver </a:t>
            </a:r>
            <a:r>
              <a:rPr lang="en-US" smtClean="0"/>
              <a:t>should contact you.  </a:t>
            </a:r>
            <a:r>
              <a:rPr lang="en-US" dirty="0" smtClean="0"/>
              <a:t>In most instances, if changes need to be made to the requisition, contact the Purchasing Services Department for assistance as they will be able to make the changes and reroute the documents for approval within iNow.</a:t>
            </a:r>
            <a:endParaRPr lang="en-US" dirty="0"/>
          </a:p>
        </p:txBody>
      </p:sp>
    </p:spTree>
    <p:extLst>
      <p:ext uri="{BB962C8B-B14F-4D97-AF65-F5344CB8AC3E}">
        <p14:creationId xmlns:p14="http://schemas.microsoft.com/office/powerpoint/2010/main" val="406265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My PO#?</a:t>
            </a:r>
            <a:endParaRPr lang="en-US" dirty="0"/>
          </a:p>
        </p:txBody>
      </p:sp>
      <p:sp>
        <p:nvSpPr>
          <p:cNvPr id="3" name="Content Placeholder 2"/>
          <p:cNvSpPr>
            <a:spLocks noGrp="1"/>
          </p:cNvSpPr>
          <p:nvPr>
            <p:ph sz="half" idx="1"/>
          </p:nvPr>
        </p:nvSpPr>
        <p:spPr>
          <a:xfrm>
            <a:off x="367937" y="1812857"/>
            <a:ext cx="3986349" cy="4351338"/>
          </a:xfrm>
        </p:spPr>
        <p:txBody>
          <a:bodyPr/>
          <a:lstStyle/>
          <a:p>
            <a:r>
              <a:rPr lang="en-US" dirty="0" smtClean="0"/>
              <a:t>You may use Web Advisor to lookup the PO# on your requisition. </a:t>
            </a:r>
          </a:p>
          <a:p>
            <a:r>
              <a:rPr lang="en-US" dirty="0" smtClean="0"/>
              <a:t>Log into Web Advisor. Under Requisitions choose PO Review.</a:t>
            </a:r>
            <a:endParaRPr lang="en-US" dirty="0"/>
          </a:p>
        </p:txBody>
      </p:sp>
      <p:pic>
        <p:nvPicPr>
          <p:cNvPr id="6" name="Content Placeholder 5"/>
          <p:cNvPicPr>
            <a:picLocks noGrp="1" noChangeAspect="1"/>
          </p:cNvPicPr>
          <p:nvPr>
            <p:ph sz="half" idx="2"/>
          </p:nvPr>
        </p:nvPicPr>
        <p:blipFill>
          <a:blip r:embed="rId3"/>
          <a:stretch>
            <a:fillRect/>
          </a:stretch>
        </p:blipFill>
        <p:spPr>
          <a:xfrm>
            <a:off x="4397593" y="3032911"/>
            <a:ext cx="7019736" cy="1557195"/>
          </a:xfrm>
          <a:prstGeom prst="rect">
            <a:avLst/>
          </a:prstGeom>
        </p:spPr>
      </p:pic>
    </p:spTree>
    <p:extLst>
      <p:ext uri="{BB962C8B-B14F-4D97-AF65-F5344CB8AC3E}">
        <p14:creationId xmlns:p14="http://schemas.microsoft.com/office/powerpoint/2010/main" val="2266909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My PO</a:t>
            </a:r>
            <a:r>
              <a:rPr lang="en-US" dirty="0" smtClean="0"/>
              <a:t># (cont.)?</a:t>
            </a:r>
            <a:endParaRPr lang="en-US" dirty="0"/>
          </a:p>
        </p:txBody>
      </p:sp>
      <p:sp>
        <p:nvSpPr>
          <p:cNvPr id="3" name="Content Placeholder 2"/>
          <p:cNvSpPr>
            <a:spLocks noGrp="1"/>
          </p:cNvSpPr>
          <p:nvPr>
            <p:ph sz="half" idx="1"/>
          </p:nvPr>
        </p:nvSpPr>
        <p:spPr>
          <a:xfrm>
            <a:off x="246017" y="1886585"/>
            <a:ext cx="3579891" cy="4351338"/>
          </a:xfrm>
        </p:spPr>
        <p:txBody>
          <a:bodyPr>
            <a:normAutofit/>
          </a:bodyPr>
          <a:lstStyle/>
          <a:p>
            <a:r>
              <a:rPr lang="en-US" sz="2400" dirty="0" smtClean="0"/>
              <a:t>Note in this example, some requisitions have Purchase Order numbers and some do not. Those without numbers do not have purchase orders created yet.</a:t>
            </a:r>
          </a:p>
          <a:p>
            <a:r>
              <a:rPr lang="en-US" sz="2400" dirty="0" smtClean="0"/>
              <a:t>If you click on the PO#, this will open a .pdf of your purchase order if you would like a copy.</a:t>
            </a:r>
            <a:endParaRPr lang="en-US" sz="2400" dirty="0"/>
          </a:p>
        </p:txBody>
      </p:sp>
      <p:pic>
        <p:nvPicPr>
          <p:cNvPr id="8" name="Content Placeholder 7"/>
          <p:cNvPicPr>
            <a:picLocks noGrp="1" noChangeAspect="1"/>
          </p:cNvPicPr>
          <p:nvPr>
            <p:ph sz="half" idx="2"/>
          </p:nvPr>
        </p:nvPicPr>
        <p:blipFill>
          <a:blip r:embed="rId3"/>
          <a:stretch>
            <a:fillRect/>
          </a:stretch>
        </p:blipFill>
        <p:spPr>
          <a:xfrm>
            <a:off x="3825907" y="2361488"/>
            <a:ext cx="8017037" cy="2680775"/>
          </a:xfrm>
          <a:prstGeom prst="rect">
            <a:avLst/>
          </a:prstGeom>
        </p:spPr>
      </p:pic>
    </p:spTree>
    <p:extLst>
      <p:ext uri="{BB962C8B-B14F-4D97-AF65-F5344CB8AC3E}">
        <p14:creationId xmlns:p14="http://schemas.microsoft.com/office/powerpoint/2010/main" val="2559767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83" y="121285"/>
            <a:ext cx="10515600" cy="514441"/>
          </a:xfrm>
        </p:spPr>
        <p:txBody>
          <a:bodyPr>
            <a:normAutofit fontScale="90000"/>
          </a:bodyPr>
          <a:lstStyle/>
          <a:p>
            <a:pPr algn="ctr"/>
            <a:r>
              <a:rPr lang="en-US" sz="3600" dirty="0" smtClean="0"/>
              <a:t>Completed Purchase Order</a:t>
            </a:r>
            <a:endParaRPr lang="en-US" sz="3600" dirty="0"/>
          </a:p>
        </p:txBody>
      </p:sp>
      <p:pic>
        <p:nvPicPr>
          <p:cNvPr id="4" name="Content Placeholder 3"/>
          <p:cNvPicPr>
            <a:picLocks noGrp="1" noChangeAspect="1"/>
          </p:cNvPicPr>
          <p:nvPr>
            <p:ph idx="1"/>
          </p:nvPr>
        </p:nvPicPr>
        <p:blipFill>
          <a:blip r:embed="rId3"/>
          <a:stretch>
            <a:fillRect/>
          </a:stretch>
        </p:blipFill>
        <p:spPr>
          <a:xfrm>
            <a:off x="3648184" y="635726"/>
            <a:ext cx="4860797" cy="6113417"/>
          </a:xfrm>
          <a:prstGeom prst="rect">
            <a:avLst/>
          </a:prstGeom>
        </p:spPr>
      </p:pic>
    </p:spTree>
    <p:extLst>
      <p:ext uri="{BB962C8B-B14F-4D97-AF65-F5344CB8AC3E}">
        <p14:creationId xmlns:p14="http://schemas.microsoft.com/office/powerpoint/2010/main" val="4090384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Last Step</a:t>
            </a:r>
            <a:endParaRPr lang="en-US" dirty="0"/>
          </a:p>
        </p:txBody>
      </p:sp>
      <p:sp>
        <p:nvSpPr>
          <p:cNvPr id="3" name="Content Placeholder 2"/>
          <p:cNvSpPr>
            <a:spLocks noGrp="1"/>
          </p:cNvSpPr>
          <p:nvPr>
            <p:ph idx="1"/>
          </p:nvPr>
        </p:nvSpPr>
        <p:spPr/>
        <p:txBody>
          <a:bodyPr/>
          <a:lstStyle/>
          <a:p>
            <a:r>
              <a:rPr lang="en-US" dirty="0" smtClean="0"/>
              <a:t>Remember to sign out of Web Advisor when you are finished.</a:t>
            </a:r>
          </a:p>
          <a:p>
            <a:r>
              <a:rPr lang="en-US" dirty="0" smtClean="0"/>
              <a:t>Do not sit idle on the system as your session will time out.</a:t>
            </a:r>
            <a:endParaRPr lang="en-US" dirty="0"/>
          </a:p>
        </p:txBody>
      </p:sp>
    </p:spTree>
    <p:extLst>
      <p:ext uri="{BB962C8B-B14F-4D97-AF65-F5344CB8AC3E}">
        <p14:creationId xmlns:p14="http://schemas.microsoft.com/office/powerpoint/2010/main" val="1021961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285660"/>
          </a:xfrm>
        </p:spPr>
        <p:txBody>
          <a:bodyPr/>
          <a:lstStyle/>
          <a:p>
            <a:r>
              <a:rPr lang="en-US" dirty="0" smtClean="0"/>
              <a:t/>
            </a:r>
            <a:br>
              <a:rPr lang="en-US" dirty="0" smtClean="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449" y="887232"/>
            <a:ext cx="4381500" cy="4381500"/>
          </a:xfrm>
          <a:prstGeom prst="rect">
            <a:avLst/>
          </a:prstGeom>
        </p:spPr>
      </p:pic>
    </p:spTree>
    <p:extLst>
      <p:ext uri="{BB962C8B-B14F-4D97-AF65-F5344CB8AC3E}">
        <p14:creationId xmlns:p14="http://schemas.microsoft.com/office/powerpoint/2010/main" val="166773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424" y="384897"/>
            <a:ext cx="7975085" cy="6086475"/>
          </a:xfrm>
          <a:prstGeom prst="rect">
            <a:avLst/>
          </a:prstGeom>
        </p:spPr>
      </p:pic>
      <p:sp>
        <p:nvSpPr>
          <p:cNvPr id="8" name="Rectangle 7"/>
          <p:cNvSpPr/>
          <p:nvPr/>
        </p:nvSpPr>
        <p:spPr>
          <a:xfrm>
            <a:off x="5424196" y="1240972"/>
            <a:ext cx="3545632" cy="4851919"/>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defTabSz="457200"/>
            <a:endParaRPr lang="en-US">
              <a:solidFill>
                <a:srgbClr val="142F53"/>
              </a:solidFill>
            </a:endParaRPr>
          </a:p>
        </p:txBody>
      </p:sp>
      <p:sp>
        <p:nvSpPr>
          <p:cNvPr id="9" name="TextBox 8"/>
          <p:cNvSpPr txBox="1"/>
          <p:nvPr/>
        </p:nvSpPr>
        <p:spPr>
          <a:xfrm>
            <a:off x="8969828" y="583164"/>
            <a:ext cx="1353062" cy="1631216"/>
          </a:xfrm>
          <a:prstGeom prst="rect">
            <a:avLst/>
          </a:prstGeom>
          <a:noFill/>
        </p:spPr>
        <p:txBody>
          <a:bodyPr wrap="square" rtlCol="0">
            <a:spAutoFit/>
          </a:bodyPr>
          <a:lstStyle/>
          <a:p>
            <a:pPr defTabSz="457200"/>
            <a:r>
              <a:rPr lang="en-US" sz="2000" dirty="0">
                <a:solidFill>
                  <a:srgbClr val="EE2737"/>
                </a:solidFill>
                <a:latin typeface="Calibri" panose="020F0502020204030204" pitchFamily="34" charset="0"/>
              </a:rPr>
              <a:t>Paper Forms</a:t>
            </a:r>
          </a:p>
          <a:p>
            <a:pPr defTabSz="457200"/>
            <a:r>
              <a:rPr lang="en-US" sz="2000" dirty="0">
                <a:solidFill>
                  <a:srgbClr val="EE2737"/>
                </a:solidFill>
                <a:latin typeface="Calibri" panose="020F0502020204030204" pitchFamily="34" charset="0"/>
              </a:rPr>
              <a:t>Routed Via Interoffice Mail</a:t>
            </a:r>
          </a:p>
        </p:txBody>
      </p:sp>
    </p:spTree>
    <p:extLst>
      <p:ext uri="{BB962C8B-B14F-4D97-AF65-F5344CB8AC3E}">
        <p14:creationId xmlns:p14="http://schemas.microsoft.com/office/powerpoint/2010/main" val="264879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3">
            <a:extLst>
              <a:ext uri="{28A0092B-C50C-407E-A947-70E740481C1C}">
                <a14:useLocalDpi xmlns:a14="http://schemas.microsoft.com/office/drawing/2010/main" val="0"/>
              </a:ext>
            </a:extLst>
          </a:blip>
          <a:srcRect l="-1877" r="11874"/>
          <a:stretch/>
        </p:blipFill>
        <p:spPr>
          <a:xfrm>
            <a:off x="1524000" y="582596"/>
            <a:ext cx="8741044" cy="5492740"/>
          </a:xfrm>
          <a:prstGeom prst="rect">
            <a:avLst/>
          </a:prstGeom>
        </p:spPr>
      </p:pic>
      <p:sp>
        <p:nvSpPr>
          <p:cNvPr id="4" name="Rectangle 3"/>
          <p:cNvSpPr/>
          <p:nvPr/>
        </p:nvSpPr>
        <p:spPr>
          <a:xfrm>
            <a:off x="4948335" y="1222311"/>
            <a:ext cx="2873828" cy="2967135"/>
          </a:xfrm>
          <a:prstGeom prst="rect">
            <a:avLst/>
          </a:prstGeom>
          <a:noFill/>
          <a:ln w="158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5" name="TextBox 4"/>
          <p:cNvSpPr txBox="1"/>
          <p:nvPr/>
        </p:nvSpPr>
        <p:spPr>
          <a:xfrm>
            <a:off x="8847641" y="954158"/>
            <a:ext cx="1610140" cy="2031325"/>
          </a:xfrm>
          <a:prstGeom prst="rect">
            <a:avLst/>
          </a:prstGeom>
          <a:noFill/>
        </p:spPr>
        <p:txBody>
          <a:bodyPr wrap="square" rtlCol="0">
            <a:spAutoFit/>
          </a:bodyPr>
          <a:lstStyle/>
          <a:p>
            <a:pPr defTabSz="457200"/>
            <a:r>
              <a:rPr lang="en-US" dirty="0">
                <a:solidFill>
                  <a:srgbClr val="EE2737"/>
                </a:solidFill>
                <a:latin typeface="Calibri" panose="020F0502020204030204" pitchFamily="34" charset="0"/>
              </a:rPr>
              <a:t>No Paper!</a:t>
            </a:r>
          </a:p>
          <a:p>
            <a:pPr defTabSz="457200"/>
            <a:r>
              <a:rPr lang="en-US" dirty="0">
                <a:solidFill>
                  <a:srgbClr val="EE2737"/>
                </a:solidFill>
                <a:latin typeface="Calibri" panose="020F0502020204030204" pitchFamily="34" charset="0"/>
              </a:rPr>
              <a:t>Workflow utilizes Email and Web </a:t>
            </a:r>
            <a:r>
              <a:rPr lang="en-US" dirty="0" err="1">
                <a:solidFill>
                  <a:srgbClr val="EE2737"/>
                </a:solidFill>
                <a:latin typeface="Calibri" panose="020F0502020204030204" pitchFamily="34" charset="0"/>
              </a:rPr>
              <a:t>Req</a:t>
            </a:r>
            <a:r>
              <a:rPr lang="en-US" dirty="0">
                <a:solidFill>
                  <a:srgbClr val="EE2737"/>
                </a:solidFill>
                <a:latin typeface="Calibri" panose="020F0502020204030204" pitchFamily="34" charset="0"/>
              </a:rPr>
              <a:t> to provide updates and reminders</a:t>
            </a:r>
          </a:p>
        </p:txBody>
      </p:sp>
    </p:spTree>
    <p:extLst>
      <p:ext uri="{BB962C8B-B14F-4D97-AF65-F5344CB8AC3E}">
        <p14:creationId xmlns:p14="http://schemas.microsoft.com/office/powerpoint/2010/main" val="27900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Purchase Requisition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82616" y="1862522"/>
            <a:ext cx="6472772" cy="3275535"/>
          </a:xfrm>
        </p:spPr>
      </p:pic>
      <p:sp>
        <p:nvSpPr>
          <p:cNvPr id="4" name="Text Placeholder 3"/>
          <p:cNvSpPr>
            <a:spLocks noGrp="1"/>
          </p:cNvSpPr>
          <p:nvPr>
            <p:ph type="body" sz="half" idx="2"/>
          </p:nvPr>
        </p:nvSpPr>
        <p:spPr>
          <a:xfrm>
            <a:off x="839788" y="2057400"/>
            <a:ext cx="3932237" cy="4500154"/>
          </a:xfrm>
        </p:spPr>
        <p:txBody>
          <a:bodyPr>
            <a:normAutofit/>
          </a:bodyPr>
          <a:lstStyle/>
          <a:p>
            <a:pPr marL="342900" indent="-342900">
              <a:buFont typeface="+mj-lt"/>
              <a:buAutoNum type="arabicPeriod"/>
            </a:pPr>
            <a:r>
              <a:rPr lang="en-US" dirty="0" smtClean="0"/>
              <a:t>PC users, use Internet Explorer (not Chrome or Firefox)  go to the Web Advisor web-site.  Mac users may use Safari (click Continue if a warning about the certificate appears).</a:t>
            </a:r>
          </a:p>
          <a:p>
            <a:pPr marL="342900" indent="-342900">
              <a:buFont typeface="+mj-lt"/>
              <a:buAutoNum type="arabicPeriod"/>
            </a:pPr>
            <a:r>
              <a:rPr lang="en-US" dirty="0" smtClean="0"/>
              <a:t>Log in using your Network ID.  The password your first initial (in Caps) last </a:t>
            </a:r>
            <a:r>
              <a:rPr lang="en-US" dirty="0" smtClean="0"/>
              <a:t>initial </a:t>
            </a:r>
            <a:r>
              <a:rPr lang="en-US" dirty="0" smtClean="0"/>
              <a:t>(lowercase) from your Network ID then your 7 digit colleague ID (the one on your school photo ID). For example John Smith would be Js1234567.</a:t>
            </a:r>
          </a:p>
          <a:p>
            <a:pPr marL="342900" indent="-342900">
              <a:buFont typeface="+mj-lt"/>
              <a:buAutoNum type="arabicPeriod"/>
            </a:pPr>
            <a:endParaRPr lang="en-US" dirty="0"/>
          </a:p>
          <a:p>
            <a:r>
              <a:rPr lang="en-US" dirty="0">
                <a:hlinkClick r:id="rId4"/>
              </a:rPr>
              <a:t>https://</a:t>
            </a:r>
            <a:r>
              <a:rPr lang="en-US" dirty="0" smtClean="0">
                <a:hlinkClick r:id="rId4"/>
              </a:rPr>
              <a:t>waprod.suffolk.edu/WebAdvisor/WebAdvisor?TYPE=M&amp;PID=CORE-WBMAIN&amp;TOKENIDX=9915489674</a:t>
            </a:r>
            <a:endParaRPr lang="en-US" dirty="0" smtClean="0"/>
          </a:p>
          <a:p>
            <a:r>
              <a:rPr lang="en-US" dirty="0" smtClean="0"/>
              <a:t>(make sure to book mark this link once you’ve opened it)</a:t>
            </a:r>
          </a:p>
        </p:txBody>
      </p:sp>
    </p:spTree>
    <p:extLst>
      <p:ext uri="{BB962C8B-B14F-4D97-AF65-F5344CB8AC3E}">
        <p14:creationId xmlns:p14="http://schemas.microsoft.com/office/powerpoint/2010/main" val="330162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Purchase Requisition (cont.)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7" y="1893581"/>
            <a:ext cx="6660469" cy="3303486"/>
          </a:xfrm>
        </p:spPr>
      </p:pic>
      <p:sp>
        <p:nvSpPr>
          <p:cNvPr id="4" name="Text Placeholder 3"/>
          <p:cNvSpPr>
            <a:spLocks noGrp="1"/>
          </p:cNvSpPr>
          <p:nvPr>
            <p:ph type="body" sz="half" idx="2"/>
          </p:nvPr>
        </p:nvSpPr>
        <p:spPr/>
        <p:txBody>
          <a:bodyPr/>
          <a:lstStyle/>
          <a:p>
            <a:pPr marL="342900" indent="-342900">
              <a:buFont typeface="+mj-lt"/>
              <a:buAutoNum type="arabicPeriod" startAt="3"/>
            </a:pPr>
            <a:r>
              <a:rPr lang="en-US" dirty="0" smtClean="0"/>
              <a:t>Choose Employees from the titles on the right.</a:t>
            </a:r>
            <a:endParaRPr lang="en-US" dirty="0"/>
          </a:p>
        </p:txBody>
      </p:sp>
    </p:spTree>
    <p:extLst>
      <p:ext uri="{BB962C8B-B14F-4D97-AF65-F5344CB8AC3E}">
        <p14:creationId xmlns:p14="http://schemas.microsoft.com/office/powerpoint/2010/main" val="316191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Purchase Requisition (cont.)</a:t>
            </a:r>
            <a:endParaRPr lang="en-US" dirty="0"/>
          </a:p>
        </p:txBody>
      </p:sp>
      <p:sp>
        <p:nvSpPr>
          <p:cNvPr id="4" name="Text Placeholder 3"/>
          <p:cNvSpPr>
            <a:spLocks noGrp="1"/>
          </p:cNvSpPr>
          <p:nvPr>
            <p:ph type="body" sz="half" idx="2"/>
          </p:nvPr>
        </p:nvSpPr>
        <p:spPr/>
        <p:txBody>
          <a:bodyPr/>
          <a:lstStyle/>
          <a:p>
            <a:pPr marL="342900" indent="-342900">
              <a:buFont typeface="+mj-lt"/>
              <a:buAutoNum type="arabicPeriod" startAt="4"/>
            </a:pPr>
            <a:r>
              <a:rPr lang="en-US" dirty="0" smtClean="0"/>
              <a:t>Choose Enter a Requisition for Goods or Services.    (NOTE: This process must be completed in one session.  There is no “Save” feature.)</a:t>
            </a:r>
            <a:endParaRPr lang="en-US" dirty="0"/>
          </a:p>
        </p:txBody>
      </p:sp>
      <p:pic>
        <p:nvPicPr>
          <p:cNvPr id="6" name="Content Placeholder 5"/>
          <p:cNvPicPr>
            <a:picLocks noGrp="1" noChangeAspect="1"/>
          </p:cNvPicPr>
          <p:nvPr>
            <p:ph idx="1"/>
          </p:nvPr>
        </p:nvPicPr>
        <p:blipFill>
          <a:blip r:embed="rId3"/>
          <a:stretch>
            <a:fillRect/>
          </a:stretch>
        </p:blipFill>
        <p:spPr>
          <a:xfrm>
            <a:off x="4791088" y="2652665"/>
            <a:ext cx="7019736" cy="1557195"/>
          </a:xfrm>
          <a:prstGeom prst="rect">
            <a:avLst/>
          </a:prstGeom>
        </p:spPr>
      </p:pic>
    </p:spTree>
    <p:extLst>
      <p:ext uri="{BB962C8B-B14F-4D97-AF65-F5344CB8AC3E}">
        <p14:creationId xmlns:p14="http://schemas.microsoft.com/office/powerpoint/2010/main" val="2003151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a Purchase Requisition (cont.)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3188" y="2183531"/>
            <a:ext cx="6590860" cy="2649726"/>
          </a:xfrm>
        </p:spPr>
      </p:pic>
      <p:sp>
        <p:nvSpPr>
          <p:cNvPr id="4" name="Text Placeholder 3"/>
          <p:cNvSpPr>
            <a:spLocks noGrp="1"/>
          </p:cNvSpPr>
          <p:nvPr>
            <p:ph type="body" sz="half" idx="2"/>
          </p:nvPr>
        </p:nvSpPr>
        <p:spPr>
          <a:xfrm>
            <a:off x="839788" y="2057400"/>
            <a:ext cx="3932237" cy="4282440"/>
          </a:xfrm>
        </p:spPr>
        <p:txBody>
          <a:bodyPr>
            <a:normAutofit fontScale="92500" lnSpcReduction="10000"/>
          </a:bodyPr>
          <a:lstStyle/>
          <a:p>
            <a:pPr marL="342900" indent="-342900">
              <a:buFont typeface="+mj-lt"/>
              <a:buAutoNum type="arabicPeriod" startAt="5"/>
            </a:pPr>
            <a:r>
              <a:rPr lang="en-US" dirty="0" smtClean="0"/>
              <a:t>Enter the vendor name and click Submit. Do not choose “I do not wish to perform a Vendor Lookup”.</a:t>
            </a:r>
          </a:p>
          <a:p>
            <a:r>
              <a:rPr lang="en-US" dirty="0" smtClean="0"/>
              <a:t>Enter as little and as much of the vendor name so the search results will show you the vendor you are searching for without giving you too many results. </a:t>
            </a:r>
            <a:r>
              <a:rPr lang="en-US" dirty="0"/>
              <a:t> </a:t>
            </a:r>
            <a:r>
              <a:rPr lang="en-US" dirty="0" smtClean="0"/>
              <a:t>For example, do not type only the word “Advanced” as many vendors names begin with that word. </a:t>
            </a:r>
            <a:r>
              <a:rPr lang="en-US" dirty="0"/>
              <a:t> </a:t>
            </a:r>
            <a:r>
              <a:rPr lang="en-US" dirty="0" smtClean="0"/>
              <a:t>Rather type in Advanced Imaging.  Use only full words, there are no wildcards.</a:t>
            </a:r>
          </a:p>
          <a:p>
            <a:r>
              <a:rPr lang="en-US" dirty="0" smtClean="0"/>
              <a:t>If you are searching for a person, type first name first then last name or just the last name.</a:t>
            </a:r>
            <a:endParaRPr lang="en-US" dirty="0"/>
          </a:p>
          <a:p>
            <a:r>
              <a:rPr lang="en-US" dirty="0" smtClean="0"/>
              <a:t>If the vendor you are looking for is not in the results, it will probably need to be set up as a new vendor first.  Give the vendor information to a member of the Purchasing Services Department and they will let you know when the vendor is available for you to continue.</a:t>
            </a:r>
          </a:p>
        </p:txBody>
      </p:sp>
    </p:spTree>
    <p:extLst>
      <p:ext uri="{BB962C8B-B14F-4D97-AF65-F5344CB8AC3E}">
        <p14:creationId xmlns:p14="http://schemas.microsoft.com/office/powerpoint/2010/main" val="555747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174863" cy="1600200"/>
          </a:xfrm>
        </p:spPr>
        <p:txBody>
          <a:bodyPr/>
          <a:lstStyle/>
          <a:p>
            <a:r>
              <a:rPr lang="en-US" dirty="0" smtClean="0"/>
              <a:t>Entering a Purchase Requisition (cont.)</a:t>
            </a:r>
            <a:endParaRPr lang="en-US" dirty="0"/>
          </a:p>
        </p:txBody>
      </p:sp>
      <p:sp>
        <p:nvSpPr>
          <p:cNvPr id="4" name="Text Placeholder 3"/>
          <p:cNvSpPr>
            <a:spLocks noGrp="1"/>
          </p:cNvSpPr>
          <p:nvPr>
            <p:ph type="body" sz="half" idx="2"/>
          </p:nvPr>
        </p:nvSpPr>
        <p:spPr>
          <a:xfrm>
            <a:off x="839788" y="2124890"/>
            <a:ext cx="2286589" cy="3744097"/>
          </a:xfrm>
        </p:spPr>
        <p:txBody>
          <a:bodyPr/>
          <a:lstStyle/>
          <a:p>
            <a:pPr marL="342900" indent="-342900">
              <a:buFont typeface="+mj-lt"/>
              <a:buAutoNum type="arabicPeriod" startAt="6"/>
            </a:pPr>
            <a:r>
              <a:rPr lang="en-US" dirty="0" smtClean="0"/>
              <a:t>Click the radio button next to the desired vendor and Submit. </a:t>
            </a:r>
            <a:endParaRPr lang="en-US" dirty="0"/>
          </a:p>
        </p:txBody>
      </p:sp>
      <p:pic>
        <p:nvPicPr>
          <p:cNvPr id="6" name="Content Placeholder 5"/>
          <p:cNvPicPr>
            <a:picLocks noGrp="1" noChangeAspect="1"/>
          </p:cNvPicPr>
          <p:nvPr>
            <p:ph idx="1"/>
          </p:nvPr>
        </p:nvPicPr>
        <p:blipFill>
          <a:blip r:embed="rId2"/>
          <a:stretch>
            <a:fillRect/>
          </a:stretch>
        </p:blipFill>
        <p:spPr>
          <a:xfrm>
            <a:off x="3126377" y="2124890"/>
            <a:ext cx="8682446" cy="3443340"/>
          </a:xfrm>
          <a:prstGeom prst="rect">
            <a:avLst/>
          </a:prstGeom>
        </p:spPr>
      </p:pic>
    </p:spTree>
    <p:extLst>
      <p:ext uri="{BB962C8B-B14F-4D97-AF65-F5344CB8AC3E}">
        <p14:creationId xmlns:p14="http://schemas.microsoft.com/office/powerpoint/2010/main" val="20742164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White with laurels">
  <a:themeElements>
    <a:clrScheme name="Suffolk University Template Final">
      <a:dk1>
        <a:srgbClr val="142F53"/>
      </a:dk1>
      <a:lt1>
        <a:srgbClr val="FFFFFF"/>
      </a:lt1>
      <a:dk2>
        <a:srgbClr val="142F53"/>
      </a:dk2>
      <a:lt2>
        <a:srgbClr val="C6A141"/>
      </a:lt2>
      <a:accent1>
        <a:srgbClr val="4E87A0"/>
      </a:accent1>
      <a:accent2>
        <a:srgbClr val="EE2737"/>
      </a:accent2>
      <a:accent3>
        <a:srgbClr val="64A70B"/>
      </a:accent3>
      <a:accent4>
        <a:srgbClr val="565294"/>
      </a:accent4>
      <a:accent5>
        <a:srgbClr val="115E67"/>
      </a:accent5>
      <a:accent6>
        <a:srgbClr val="FF6900"/>
      </a:accent6>
      <a:hlink>
        <a:srgbClr val="2C5697"/>
      </a:hlink>
      <a:folHlink>
        <a:srgbClr val="6D207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3181</TotalTime>
  <Words>1493</Words>
  <Application>Microsoft Office PowerPoint</Application>
  <PresentationFormat>Widescreen</PresentationFormat>
  <Paragraphs>100</Paragraphs>
  <Slides>26</Slides>
  <Notes>13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Arial</vt:lpstr>
      <vt:lpstr>Calibri</vt:lpstr>
      <vt:lpstr>Calibri Light</vt:lpstr>
      <vt:lpstr>Georgia</vt:lpstr>
      <vt:lpstr>Office Theme</vt:lpstr>
      <vt:lpstr>White with laurels</vt:lpstr>
      <vt:lpstr>1_White with laurels</vt:lpstr>
      <vt:lpstr>2_White with laurels</vt:lpstr>
      <vt:lpstr>E-Procurement Project</vt:lpstr>
      <vt:lpstr>When To Use a Purchase Requisition vs. a Check Request</vt:lpstr>
      <vt:lpstr>PowerPoint Presentation</vt:lpstr>
      <vt:lpstr>PowerPoint Presentation</vt:lpstr>
      <vt:lpstr>Entering a Purchase Requisition</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Entering a Purchase Requisition (cont.)</vt:lpstr>
      <vt:lpstr>Starting the Approval Process in iNow</vt:lpstr>
      <vt:lpstr>Now What?</vt:lpstr>
      <vt:lpstr>What is My PO#?</vt:lpstr>
      <vt:lpstr>What is My PO# (cont.)?</vt:lpstr>
      <vt:lpstr>Completed Purchase Order</vt:lpstr>
      <vt:lpstr>Last Step</vt:lpstr>
      <vt:lpstr> </vt:lpstr>
    </vt:vector>
  </TitlesOfParts>
  <Company>Suffolk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e-Procurement</dc:title>
  <dc:creator>Nancy Martin</dc:creator>
  <cp:lastModifiedBy>Nancy Martin</cp:lastModifiedBy>
  <cp:revision>161</cp:revision>
  <dcterms:created xsi:type="dcterms:W3CDTF">2016-08-09T17:37:25Z</dcterms:created>
  <dcterms:modified xsi:type="dcterms:W3CDTF">2017-08-10T13:47:38Z</dcterms:modified>
</cp:coreProperties>
</file>