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99" r:id="rId3"/>
    <p:sldId id="258" r:id="rId4"/>
    <p:sldId id="257" r:id="rId5"/>
    <p:sldId id="259" r:id="rId6"/>
    <p:sldId id="294" r:id="rId7"/>
    <p:sldId id="261" r:id="rId8"/>
    <p:sldId id="274" r:id="rId9"/>
    <p:sldId id="275" r:id="rId10"/>
    <p:sldId id="276" r:id="rId11"/>
    <p:sldId id="277" r:id="rId12"/>
    <p:sldId id="278" r:id="rId13"/>
    <p:sldId id="300" r:id="rId14"/>
    <p:sldId id="272" r:id="rId15"/>
    <p:sldId id="282" r:id="rId16"/>
    <p:sldId id="283" r:id="rId17"/>
    <p:sldId id="285" r:id="rId18"/>
    <p:sldId id="262" r:id="rId19"/>
    <p:sldId id="263" r:id="rId20"/>
    <p:sldId id="264" r:id="rId21"/>
    <p:sldId id="265" r:id="rId22"/>
    <p:sldId id="297" r:id="rId23"/>
    <p:sldId id="267" r:id="rId24"/>
    <p:sldId id="298" r:id="rId25"/>
    <p:sldId id="286" r:id="rId26"/>
    <p:sldId id="288" r:id="rId27"/>
    <p:sldId id="290" r:id="rId28"/>
    <p:sldId id="292" r:id="rId29"/>
    <p:sldId id="301" r:id="rId30"/>
    <p:sldId id="302" r:id="rId31"/>
    <p:sldId id="268" r:id="rId32"/>
    <p:sldId id="269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10" d="100"/>
          <a:sy n="110" d="100"/>
        </p:scale>
        <p:origin x="59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9DEDB2-12BA-FF4C-9513-55A393B75AB3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1A25D9-6253-2944-B589-DC76D9C58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701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A25D9-6253-2944-B589-DC76D9C584F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1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 use rubrics for course assignments</a:t>
            </a:r>
          </a:p>
          <a:p>
            <a:r>
              <a:rPr lang="en-US" smtClean="0"/>
              <a:t>https://www.polleverywhere.com/multiple_choice_polls/6SLCYiZ9opsrmOx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8822D-6F34-D148-AFB2-393D657D48B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3530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 feel comfortable experimenting with academic technologies such as polling software, etc.</a:t>
            </a:r>
          </a:p>
          <a:p>
            <a:r>
              <a:rPr lang="en-US" smtClean="0"/>
              <a:t>https://www.polleverywhere.com/multiple_choice_polls/p6yKexYMD5cQgD2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8822D-6F34-D148-AFB2-393D657D48B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131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 know where to get assistance for using academic technologies</a:t>
            </a:r>
          </a:p>
          <a:p>
            <a:r>
              <a:rPr lang="en-US" smtClean="0"/>
              <a:t>https://www.polleverywhere.com/multiple_choice_polls/QsZY4xunkQdaRio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8822D-6F34-D148-AFB2-393D657D48B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2782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A25D9-6253-2944-B589-DC76D9C584F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8520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A25D9-6253-2944-B589-DC76D9C584F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53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A25D9-6253-2944-B589-DC76D9C584F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2939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A25D9-6253-2944-B589-DC76D9C584F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55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A25D9-6253-2944-B589-DC76D9C584F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67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A25D9-6253-2944-B589-DC76D9C584F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9722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A25D9-6253-2944-B589-DC76D9C584F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41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A25D9-6253-2944-B589-DC76D9C584F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1656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A25D9-6253-2944-B589-DC76D9C584F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5765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A25D9-6253-2944-B589-DC76D9C584F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9994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A25D9-6253-2944-B589-DC76D9C584F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6896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A25D9-6253-2944-B589-DC76D9C584F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5719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A25D9-6253-2944-B589-DC76D9C584F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1720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A25D9-6253-2944-B589-DC76D9C584F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9637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A25D9-6253-2944-B589-DC76D9C584F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4632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A25D9-6253-2944-B589-DC76D9C584F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256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A25D9-6253-2944-B589-DC76D9C584F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6941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A25D9-6253-2944-B589-DC76D9C584F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775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A25D9-6253-2944-B589-DC76D9C584F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898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A25D9-6253-2944-B589-DC76D9C584F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274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A25D9-6253-2944-B589-DC76D9C584F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059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A25D9-6253-2944-B589-DC76D9C584F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9833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A25D9-6253-2944-B589-DC76D9C584F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997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To what extent do you use Blackboard?</a:t>
            </a:r>
          </a:p>
          <a:p>
            <a:r>
              <a:rPr lang="en-US" smtClean="0"/>
              <a:t>https://www.polleverywhere.com/multiple_choice_polls/Uqbsg0z3be42G1B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8822D-6F34-D148-AFB2-393D657D48B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33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 understand the difference between formative and summative assessments</a:t>
            </a:r>
          </a:p>
          <a:p>
            <a:r>
              <a:rPr lang="en-US" smtClean="0"/>
              <a:t>https://www.polleverywhere.com/multiple_choice_polls/DhIzvy1AL00nv9x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8822D-6F34-D148-AFB2-393D657D48B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685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C69B-983C-B84A-A766-7F56FAD9B009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0895-7D26-4449-ADDB-A4AC44F50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45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C69B-983C-B84A-A766-7F56FAD9B009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0895-7D26-4449-ADDB-A4AC44F50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138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C69B-983C-B84A-A766-7F56FAD9B009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0895-7D26-4449-ADDB-A4AC44F50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92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C69B-983C-B84A-A766-7F56FAD9B009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0895-7D26-4449-ADDB-A4AC44F50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557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C69B-983C-B84A-A766-7F56FAD9B009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0895-7D26-4449-ADDB-A4AC44F50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4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C69B-983C-B84A-A766-7F56FAD9B009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0895-7D26-4449-ADDB-A4AC44F50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428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C69B-983C-B84A-A766-7F56FAD9B009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0895-7D26-4449-ADDB-A4AC44F50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790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C69B-983C-B84A-A766-7F56FAD9B009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0895-7D26-4449-ADDB-A4AC44F50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684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C69B-983C-B84A-A766-7F56FAD9B009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0895-7D26-4449-ADDB-A4AC44F50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89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C69B-983C-B84A-A766-7F56FAD9B009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0895-7D26-4449-ADDB-A4AC44F50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42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C69B-983C-B84A-A766-7F56FAD9B009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0895-7D26-4449-ADDB-A4AC44F50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218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1C69B-983C-B84A-A766-7F56FAD9B009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50895-7D26-4449-ADDB-A4AC44F50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99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suffolk.edu/instructionaltech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TSE@suffolk.edu" TargetMode="External"/><Relationship Id="rId5" Type="http://schemas.openxmlformats.org/officeDocument/2006/relationships/hyperlink" Target="mailto:servicedesk@suffolk.edu" TargetMode="External"/><Relationship Id="rId4" Type="http://schemas.openxmlformats.org/officeDocument/2006/relationships/hyperlink" Target="http://suffolk.screenstepslive.com/s/1050%22%3eBlackboard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Leveraging Technology </a:t>
            </a:r>
            <a:br>
              <a:rPr lang="en-US" dirty="0"/>
            </a:br>
            <a:r>
              <a:rPr lang="en-US" dirty="0"/>
              <a:t>to Increase Learning </a:t>
            </a:r>
            <a:br>
              <a:rPr lang="en-US" dirty="0"/>
            </a:br>
            <a:r>
              <a:rPr lang="en-US" dirty="0"/>
              <a:t>Through Student-Feedback Tools</a:t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r>
              <a:rPr lang="en-US" sz="4400" b="1" i="1" dirty="0">
                <a:solidFill>
                  <a:schemeClr val="accent5">
                    <a:lumMod val="75000"/>
                  </a:schemeClr>
                </a:solidFill>
              </a:rPr>
              <a:t>Leveraging Technology </a:t>
            </a:r>
            <a:br>
              <a:rPr lang="en-US" sz="4400" b="1" i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4400" b="1" i="1" dirty="0">
                <a:solidFill>
                  <a:schemeClr val="accent5">
                    <a:lumMod val="75000"/>
                  </a:schemeClr>
                </a:solidFill>
              </a:rPr>
              <a:t>to Increase Learning </a:t>
            </a:r>
            <a:br>
              <a:rPr lang="en-US" sz="4400" b="1" i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4400" b="1" i="1" dirty="0">
                <a:solidFill>
                  <a:schemeClr val="accent5">
                    <a:lumMod val="75000"/>
                  </a:schemeClr>
                </a:solidFill>
              </a:rPr>
              <a:t>Through Student-Feedback </a:t>
            </a:r>
            <a:r>
              <a:rPr lang="en-US" sz="4400" b="1" i="1" dirty="0" smtClean="0">
                <a:solidFill>
                  <a:schemeClr val="accent5">
                    <a:lumMod val="75000"/>
                  </a:schemeClr>
                </a:solidFill>
              </a:rPr>
              <a:t>Tools</a:t>
            </a:r>
            <a:r>
              <a:rPr lang="en-US" sz="4400" b="1" i="1" dirty="0">
                <a:solidFill>
                  <a:schemeClr val="accent5">
                    <a:lumMod val="75000"/>
                  </a:schemeClr>
                </a:solidFill>
              </a:rPr>
              <a:t> </a:t>
            </a:r>
            <a:br>
              <a:rPr lang="en-US" sz="4400" b="1" i="1" dirty="0">
                <a:solidFill>
                  <a:schemeClr val="accent5">
                    <a:lumMod val="75000"/>
                  </a:schemeClr>
                </a:solidFill>
              </a:rPr>
            </a:br>
            <a:endParaRPr lang="en-US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Facilitated by: </a:t>
            </a:r>
          </a:p>
          <a:p>
            <a:r>
              <a:rPr lang="en-US" dirty="0" smtClean="0"/>
              <a:t>Mitchell Wolf, Instructional Technologist, ITS</a:t>
            </a:r>
          </a:p>
          <a:p>
            <a:r>
              <a:rPr lang="en-US" dirty="0" smtClean="0"/>
              <a:t>and Linda </a:t>
            </a:r>
            <a:r>
              <a:rPr lang="en-US" dirty="0" err="1" smtClean="0"/>
              <a:t>Bruenjes</a:t>
            </a:r>
            <a:r>
              <a:rPr lang="en-US" dirty="0" smtClean="0"/>
              <a:t>, Director, CTSE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32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12065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423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12065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82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12065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66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Feedback to Activity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To develop mastery, students must:</a:t>
            </a:r>
          </a:p>
          <a:p>
            <a:pPr lvl="1"/>
            <a:r>
              <a:rPr lang="en-US" b="1" dirty="0"/>
              <a:t>Acquire</a:t>
            </a:r>
            <a:r>
              <a:rPr lang="en-US" dirty="0"/>
              <a:t> component skills</a:t>
            </a:r>
          </a:p>
          <a:p>
            <a:pPr lvl="1"/>
            <a:r>
              <a:rPr lang="en-US" b="1" dirty="0"/>
              <a:t>Practice</a:t>
            </a:r>
            <a:r>
              <a:rPr lang="en-US" dirty="0"/>
              <a:t> the skills</a:t>
            </a:r>
          </a:p>
          <a:p>
            <a:pPr lvl="1"/>
            <a:r>
              <a:rPr lang="en-US" b="1" dirty="0"/>
              <a:t>Know when </a:t>
            </a:r>
            <a:r>
              <a:rPr lang="en-US" dirty="0"/>
              <a:t>to apply the skills they have just learned</a:t>
            </a:r>
          </a:p>
          <a:p>
            <a:pPr lvl="1"/>
            <a:r>
              <a:rPr lang="en-US" dirty="0"/>
              <a:t>Students who do </a:t>
            </a:r>
            <a:r>
              <a:rPr lang="en-US" b="1" dirty="0"/>
              <a:t>not have the appropriate amount of practice will have a hard time meeting challenges.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 smtClean="0"/>
              <a:t>How do we address the wide variety of preparedness in our classes?</a:t>
            </a:r>
          </a:p>
          <a:p>
            <a:pPr lvl="1"/>
            <a:r>
              <a:rPr lang="en-US" dirty="0" smtClean="0"/>
              <a:t>Individually </a:t>
            </a:r>
          </a:p>
          <a:p>
            <a:pPr lvl="1"/>
            <a:r>
              <a:rPr lang="en-US" dirty="0" smtClean="0"/>
              <a:t>Group</a:t>
            </a:r>
          </a:p>
          <a:p>
            <a:pPr lvl="1"/>
            <a:r>
              <a:rPr lang="en-US" dirty="0" smtClean="0"/>
              <a:t>Self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196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Feedback to Activity 1 - Technology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457200" lvl="1" indent="0">
              <a:buNone/>
            </a:pPr>
            <a:r>
              <a:rPr lang="en-US" sz="5400" dirty="0" smtClean="0"/>
              <a:t>Glossary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1978" y="2364381"/>
            <a:ext cx="8380021" cy="390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52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Feedback to Activity 1 </a:t>
            </a:r>
            <a:r>
              <a:rPr lang="en-US" dirty="0" smtClean="0">
                <a:solidFill>
                  <a:schemeClr val="accent2"/>
                </a:solidFill>
              </a:rPr>
              <a:t>– Technology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22428" y="2234931"/>
            <a:ext cx="28248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/>
              <a:t>JOURNAL</a:t>
            </a:r>
          </a:p>
        </p:txBody>
      </p:sp>
      <p:pic>
        <p:nvPicPr>
          <p:cNvPr id="5" name="Content Placeholder 3" descr="Screen Shot 2017-05-10 at 4.09.12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5" r="35650" b="13025"/>
          <a:stretch/>
        </p:blipFill>
        <p:spPr>
          <a:xfrm>
            <a:off x="3276229" y="1690689"/>
            <a:ext cx="7158527" cy="46032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08863" y="2327264"/>
            <a:ext cx="56705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Rubrics are used for. . . .</a:t>
            </a:r>
            <a:br>
              <a:rPr lang="en-US" dirty="0" smtClean="0"/>
            </a:br>
            <a:r>
              <a:rPr lang="en-US" dirty="0" smtClean="0"/>
              <a:t>Formative assessments contribute to student learning . . .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7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Feedback to Activity 1 - Technology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61459" y="1690688"/>
            <a:ext cx="5186753" cy="4351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0042" y="2806443"/>
            <a:ext cx="342343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3600" dirty="0" smtClean="0"/>
              <a:t>Kahn Academy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600" dirty="0" smtClean="0"/>
              <a:t>YouTube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600" dirty="0" err="1" smtClean="0"/>
              <a:t>Panopto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399575" y="1939820"/>
            <a:ext cx="400513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/>
              <a:t>Short Tutorial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005634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Feedback to Activity 1 - Technology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536" y="2565070"/>
            <a:ext cx="8095351" cy="3611893"/>
          </a:xfrm>
        </p:spPr>
      </p:pic>
      <p:sp>
        <p:nvSpPr>
          <p:cNvPr id="3" name="Rectangle 2"/>
          <p:cNvSpPr/>
          <p:nvPr/>
        </p:nvSpPr>
        <p:spPr>
          <a:xfrm>
            <a:off x="576943" y="1666214"/>
            <a:ext cx="453220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/>
              <a:t>Announcement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54605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81688"/>
              </p:ext>
            </p:extLst>
          </p:nvPr>
        </p:nvGraphicFramePr>
        <p:xfrm>
          <a:off x="5569527" y="1626918"/>
          <a:ext cx="6273008" cy="4690755"/>
        </p:xfrm>
        <a:graphic>
          <a:graphicData uri="http://schemas.openxmlformats.org/drawingml/2006/table">
            <a:tbl>
              <a:tblPr firstRow="1" firstCol="1" bandRow="1"/>
              <a:tblGrid>
                <a:gridCol w="2263191"/>
                <a:gridCol w="2266418"/>
                <a:gridCol w="1743399"/>
              </a:tblGrid>
              <a:tr h="1737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0435" marR="60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Teaching/Learning Strategy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0435" marR="60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Technology Tool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0435" marR="60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0423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Scaffold Learning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</a:txBody>
                  <a:tcPr marL="60435" marR="60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Group work</a:t>
                      </a:r>
                    </a:p>
                  </a:txBody>
                  <a:tcPr marL="60435" marR="60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Online discussions</a:t>
                      </a:r>
                    </a:p>
                  </a:txBody>
                  <a:tcPr marL="60435" marR="60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423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Individualized Learning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</a:txBody>
                  <a:tcPr marL="60435" marR="60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Build necessary vocabulary</a:t>
                      </a:r>
                    </a:p>
                  </a:txBody>
                  <a:tcPr marL="60435" marR="60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Glossary, Journal, Quiz/Tests</a:t>
                      </a:r>
                      <a:endParaRPr lang="en-US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0435" marR="60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161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Short Tutorials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</a:txBody>
                  <a:tcPr marL="60435" marR="60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Review previously learned materials</a:t>
                      </a:r>
                    </a:p>
                  </a:txBody>
                  <a:tcPr marL="60435" marR="60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Panopto to create a tutorial; YouTube to link to a prepared tutorial; KahnAcademy to practice a skill</a:t>
                      </a:r>
                    </a:p>
                  </a:txBody>
                  <a:tcPr marL="60435" marR="60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161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Communication</a:t>
                      </a:r>
                      <a:endParaRPr lang="en-US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</a:txBody>
                  <a:tcPr marL="60435" marR="60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  <a:r>
                        <a:rPr lang="en-US" sz="11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To share information after</a:t>
                      </a:r>
                      <a:r>
                        <a:rPr lang="en-US" sz="1100" baseline="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 or before class</a:t>
                      </a:r>
                      <a:endParaRPr lang="en-US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0435" marR="60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Announcement, discussion</a:t>
                      </a:r>
                      <a:r>
                        <a:rPr lang="en-US" sz="1100" baseline="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 forum</a:t>
                      </a:r>
                      <a:endParaRPr lang="en-US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0435" marR="60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267930" y="-1"/>
            <a:ext cx="5218470" cy="4275117"/>
          </a:xfrm>
          <a:prstGeom prst="roundRect">
            <a:avLst/>
          </a:prstGeom>
          <a:solidFill>
            <a:schemeClr val="accent2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a typeface="Calibri" charset="0"/>
                <a:cs typeface="Times New Roman" charset="0"/>
              </a:rPr>
              <a:t>To develop mastery, students must</a:t>
            </a:r>
            <a:r>
              <a:rPr lang="en-US" sz="1800" dirty="0" smtClean="0">
                <a:ea typeface="Calibri" charset="0"/>
                <a:cs typeface="Times New Roman" charset="0"/>
              </a:rPr>
              <a:t>:</a:t>
            </a:r>
            <a:br>
              <a:rPr lang="en-US" sz="1800" dirty="0" smtClean="0">
                <a:ea typeface="Calibri" charset="0"/>
                <a:cs typeface="Times New Roman" charset="0"/>
              </a:rPr>
            </a:br>
            <a:r>
              <a:rPr lang="en-US" sz="1800" dirty="0" smtClean="0">
                <a:ea typeface="Calibri" charset="0"/>
                <a:cs typeface="Times New Roman" charset="0"/>
              </a:rPr>
              <a:t/>
            </a:r>
            <a:br>
              <a:rPr lang="en-US" sz="1800" dirty="0" smtClean="0">
                <a:ea typeface="Calibri" charset="0"/>
                <a:cs typeface="Times New Roman" charset="0"/>
              </a:rPr>
            </a:br>
            <a:r>
              <a:rPr lang="en-US" sz="1400" dirty="0">
                <a:ea typeface="Calibri" charset="0"/>
                <a:cs typeface="Times New Roman" charset="0"/>
              </a:rPr>
              <a:t> </a:t>
            </a:r>
            <a:r>
              <a:rPr lang="en-US" sz="1400" dirty="0" smtClean="0">
                <a:ea typeface="Calibri" charset="0"/>
                <a:cs typeface="Times New Roman" charset="0"/>
              </a:rPr>
              <a:t>    -Acquire component skills</a:t>
            </a:r>
            <a:br>
              <a:rPr lang="en-US" sz="1400" dirty="0" smtClean="0">
                <a:ea typeface="Calibri" charset="0"/>
                <a:cs typeface="Times New Roman" charset="0"/>
              </a:rPr>
            </a:br>
            <a:r>
              <a:rPr lang="en-US" sz="1400" dirty="0" smtClean="0">
                <a:ea typeface="Calibri" charset="0"/>
                <a:cs typeface="Times New Roman" charset="0"/>
              </a:rPr>
              <a:t>     -Practice the skills</a:t>
            </a:r>
            <a:br>
              <a:rPr lang="en-US" sz="1400" dirty="0" smtClean="0">
                <a:ea typeface="Calibri" charset="0"/>
                <a:cs typeface="Times New Roman" charset="0"/>
              </a:rPr>
            </a:br>
            <a:r>
              <a:rPr lang="en-US" sz="1400" dirty="0" smtClean="0">
                <a:ea typeface="Calibri" charset="0"/>
                <a:cs typeface="Times New Roman" charset="0"/>
              </a:rPr>
              <a:t>     -Know when to apply the skills they have  just learned</a:t>
            </a:r>
            <a:r>
              <a:rPr lang="en-US" sz="1600" dirty="0" smtClean="0">
                <a:ea typeface="Calibri" charset="0"/>
                <a:cs typeface="Times New Roman" charset="0"/>
              </a:rPr>
              <a:t/>
            </a:r>
            <a:br>
              <a:rPr lang="en-US" sz="1600" dirty="0" smtClean="0">
                <a:ea typeface="Calibri" charset="0"/>
                <a:cs typeface="Times New Roman" charset="0"/>
              </a:rPr>
            </a:br>
            <a:r>
              <a:rPr lang="en-US" sz="1600" dirty="0">
                <a:ea typeface="Calibri" charset="0"/>
                <a:cs typeface="Times New Roman" charset="0"/>
              </a:rPr>
              <a:t/>
            </a:r>
            <a:br>
              <a:rPr lang="en-US" sz="1600" dirty="0">
                <a:ea typeface="Calibri" charset="0"/>
                <a:cs typeface="Times New Roman" charset="0"/>
              </a:rPr>
            </a:br>
            <a:r>
              <a:rPr lang="en-US" sz="1600" dirty="0" smtClean="0">
                <a:ea typeface="Calibri" charset="0"/>
                <a:cs typeface="Times New Roman" charset="0"/>
              </a:rPr>
              <a:t>Students who do not have the appropriate amount of practice will have a hard time meeting challenges</a:t>
            </a:r>
            <a:br>
              <a:rPr lang="en-US" sz="1600" dirty="0" smtClean="0">
                <a:ea typeface="Calibri" charset="0"/>
                <a:cs typeface="Times New Roman" charset="0"/>
              </a:rPr>
            </a:br>
            <a:r>
              <a:rPr lang="en-US" sz="1200" dirty="0">
                <a:effectLst/>
                <a:ea typeface="Calibri" charset="0"/>
                <a:cs typeface="Times New Roman" charset="0"/>
              </a:rPr>
              <a:t> 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ea typeface="Calibri" charset="0"/>
                <a:cs typeface="Times New Roman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60264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9359" y="2258719"/>
            <a:ext cx="10314986" cy="28951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0041" y="1335389"/>
            <a:ext cx="8395855" cy="923330"/>
          </a:xfrm>
          <a:prstGeom prst="rect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Students who are not practiced enough to meet a challenge on their own may benefit from working with other students in pairs or small groups (Vygotsky’s Zone of Proximal Development – scaffolding) Ambrose, et al, 2010, p. 132.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69359" y="412059"/>
            <a:ext cx="321703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solidFill>
                  <a:schemeClr val="accent5">
                    <a:lumMod val="75000"/>
                  </a:schemeClr>
                </a:solidFill>
              </a:rPr>
              <a:t>ACTIVITY </a:t>
            </a:r>
            <a:r>
              <a:rPr lang="en-US" sz="5400" dirty="0" smtClean="0">
                <a:solidFill>
                  <a:schemeClr val="accent5">
                    <a:lumMod val="75000"/>
                  </a:schemeClr>
                </a:solidFill>
              </a:rPr>
              <a:t>2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80683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Feedback from formative, summative and authentic assignments can: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Enable diverse learners to understand</a:t>
            </a:r>
          </a:p>
          <a:p>
            <a:pPr lvl="1"/>
            <a:r>
              <a:rPr lang="en-US" dirty="0" smtClean="0"/>
              <a:t>How well they are doing</a:t>
            </a:r>
          </a:p>
          <a:p>
            <a:pPr lvl="1"/>
            <a:r>
              <a:rPr lang="en-US" dirty="0" smtClean="0"/>
              <a:t>Where they need to improve</a:t>
            </a:r>
          </a:p>
          <a:p>
            <a:pPr lvl="1"/>
            <a:r>
              <a:rPr lang="en-US" dirty="0" smtClean="0"/>
              <a:t>How they can become self-directed learners</a:t>
            </a:r>
          </a:p>
          <a:p>
            <a:r>
              <a:rPr lang="en-US" dirty="0" smtClean="0"/>
              <a:t>Enable instructors to</a:t>
            </a:r>
          </a:p>
          <a:p>
            <a:pPr lvl="1"/>
            <a:r>
              <a:rPr lang="en-US" dirty="0" smtClean="0"/>
              <a:t>Assess student learning</a:t>
            </a:r>
          </a:p>
          <a:p>
            <a:pPr lvl="1"/>
            <a:r>
              <a:rPr lang="en-US" dirty="0" smtClean="0"/>
              <a:t>Enhance student learning</a:t>
            </a:r>
          </a:p>
          <a:p>
            <a:r>
              <a:rPr lang="en-US" dirty="0" smtClean="0"/>
              <a:t>Take many forms</a:t>
            </a:r>
          </a:p>
          <a:p>
            <a:pPr lvl="1"/>
            <a:r>
              <a:rPr lang="en-US" dirty="0" smtClean="0"/>
              <a:t>Individualized feedback</a:t>
            </a:r>
          </a:p>
          <a:p>
            <a:pPr lvl="1"/>
            <a:r>
              <a:rPr lang="en-US" dirty="0" smtClean="0"/>
              <a:t>Group feedback</a:t>
            </a:r>
          </a:p>
          <a:p>
            <a:pPr lvl="1"/>
            <a:r>
              <a:rPr lang="en-US" dirty="0" smtClean="0"/>
              <a:t>Peer feedback</a:t>
            </a:r>
          </a:p>
          <a:p>
            <a:pPr lvl="1"/>
            <a:r>
              <a:rPr lang="en-US" dirty="0" smtClean="0"/>
              <a:t>Self-assessment</a:t>
            </a:r>
          </a:p>
        </p:txBody>
      </p:sp>
    </p:spTree>
    <p:extLst>
      <p:ext uri="{BB962C8B-B14F-4D97-AF65-F5344CB8AC3E}">
        <p14:creationId xmlns:p14="http://schemas.microsoft.com/office/powerpoint/2010/main" val="9866340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9466656"/>
              </p:ext>
            </p:extLst>
          </p:nvPr>
        </p:nvGraphicFramePr>
        <p:xfrm>
          <a:off x="7210370" y="1158308"/>
          <a:ext cx="4554167" cy="4363702"/>
        </p:xfrm>
        <a:graphic>
          <a:graphicData uri="http://schemas.openxmlformats.org/drawingml/2006/table">
            <a:tbl>
              <a:tblPr firstRow="1" firstCol="1" bandRow="1"/>
              <a:tblGrid>
                <a:gridCol w="235299"/>
                <a:gridCol w="910833"/>
                <a:gridCol w="1731849"/>
                <a:gridCol w="1676186"/>
              </a:tblGrid>
              <a:tr h="44605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Ingredient(s)</a:t>
                      </a:r>
                      <a:endParaRPr lang="en-US" sz="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542" marR="45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Strategy</a:t>
                      </a:r>
                      <a:endParaRPr lang="en-US" sz="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542" marR="45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Tool(s)</a:t>
                      </a:r>
                      <a:endParaRPr lang="en-US" sz="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542" marR="45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How it Fosters Learning</a:t>
                      </a:r>
                      <a:endParaRPr lang="en-US" sz="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542" marR="45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96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96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96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433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P1</a:t>
                      </a:r>
                      <a:endParaRPr lang="en-US" sz="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542" marR="45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Assess prior knowledge</a:t>
                      </a:r>
                      <a:endParaRPr lang="en-US" sz="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542" marR="45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542" marR="45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542" marR="45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96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96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96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577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P2</a:t>
                      </a:r>
                      <a:endParaRPr lang="en-US" sz="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542" marR="45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Be explicit about learning goals</a:t>
                      </a:r>
                      <a:endParaRPr lang="en-US" sz="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542" marR="45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542" marR="45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542" marR="45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96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96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96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0722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P2</a:t>
                      </a:r>
                      <a:endParaRPr lang="en-US" sz="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542" marR="45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Communicate performance criteria</a:t>
                      </a:r>
                      <a:endParaRPr lang="en-US" sz="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542" marR="45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542" marR="45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542" marR="45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96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96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96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0722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P1, P3</a:t>
                      </a:r>
                      <a:endParaRPr lang="en-US" sz="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542" marR="45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Build in multiple opportunities for practice</a:t>
                      </a:r>
                      <a:endParaRPr lang="en-US" sz="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542" marR="45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542" marR="45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542" marR="45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96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96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96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0722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P1, P3</a:t>
                      </a:r>
                      <a:endParaRPr lang="en-US" sz="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542" marR="45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Build scaffolding into a larger assignment</a:t>
                      </a:r>
                      <a:endParaRPr lang="en-US" sz="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542" marR="45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542" marR="45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542" marR="45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96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96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96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0258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P2</a:t>
                      </a:r>
                      <a:endParaRPr lang="en-US" sz="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542" marR="45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Look for patterns of errors in student work</a:t>
                      </a:r>
                      <a:endParaRPr lang="en-US" sz="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542" marR="45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542" marR="45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542" marR="45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96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96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96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9119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P2</a:t>
                      </a:r>
                      <a:endParaRPr lang="en-US" sz="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542" marR="45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Respond to class as a whole</a:t>
                      </a:r>
                      <a:endParaRPr lang="en-US" sz="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542" marR="45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542" marR="45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542" marR="45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96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96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96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4015" y="1158308"/>
            <a:ext cx="5733220" cy="2461967"/>
          </a:xfrm>
          <a:prstGeom prst="roundRect">
            <a:avLst/>
          </a:prstGeom>
          <a:solidFill>
            <a:schemeClr val="accent2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 smtClean="0">
                <a:effectLst/>
                <a:ea typeface="Calibri" charset="0"/>
                <a:cs typeface="Times New Roman" charset="0"/>
              </a:rPr>
              <a:t/>
            </a:r>
            <a:br>
              <a:rPr lang="en-US" sz="1100" dirty="0" smtClean="0">
                <a:effectLst/>
                <a:ea typeface="Calibri" charset="0"/>
                <a:cs typeface="Times New Roman" charset="0"/>
              </a:rPr>
            </a:br>
            <a:r>
              <a:rPr lang="en-US" sz="1600" dirty="0">
                <a:ea typeface="Calibri" charset="0"/>
                <a:cs typeface="Times New Roman" charset="0"/>
              </a:rPr>
              <a:t/>
            </a:r>
            <a:br>
              <a:rPr lang="en-US" sz="1600" dirty="0">
                <a:ea typeface="Calibri" charset="0"/>
                <a:cs typeface="Times New Roman" charset="0"/>
              </a:rPr>
            </a:br>
            <a:r>
              <a:rPr lang="en-US" sz="1600" dirty="0" smtClean="0">
                <a:effectLst/>
                <a:ea typeface="Calibri" charset="0"/>
                <a:cs typeface="Times New Roman" charset="0"/>
              </a:rPr>
              <a:t>Practice </a:t>
            </a:r>
            <a:r>
              <a:rPr lang="en-US" sz="1600" dirty="0">
                <a:effectLst/>
                <a:ea typeface="Calibri" charset="0"/>
                <a:cs typeface="Times New Roman" charset="0"/>
              </a:rPr>
              <a:t>is what students do to learn.  Research cited in </a:t>
            </a:r>
            <a:r>
              <a:rPr lang="en-US" sz="1600" i="1" dirty="0">
                <a:effectLst/>
                <a:ea typeface="Calibri" charset="0"/>
                <a:cs typeface="Times New Roman" charset="0"/>
              </a:rPr>
              <a:t>How Learning Works</a:t>
            </a:r>
            <a:r>
              <a:rPr lang="en-US" sz="1600" dirty="0">
                <a:effectLst/>
                <a:ea typeface="Calibri" charset="0"/>
                <a:cs typeface="Times New Roman" charset="0"/>
              </a:rPr>
              <a:t> suggests that 3 ingredients, when added together, foster learning and performance. (Ambrose, p. 127)</a:t>
            </a:r>
            <a:endParaRPr lang="en-US" sz="1800" dirty="0">
              <a:effectLst/>
              <a:ea typeface="Calibri" charset="0"/>
              <a:cs typeface="Times New Roman" charset="0"/>
            </a:endParaRPr>
          </a:p>
          <a:p>
            <a:pPr marL="457200" marR="1393190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FFFFFF"/>
                </a:solidFill>
                <a:effectLst/>
                <a:ea typeface="Calibri" charset="0"/>
                <a:cs typeface="Times New Roman" charset="0"/>
              </a:rPr>
              <a:t/>
            </a:r>
            <a:br>
              <a:rPr lang="en-US" sz="1800" b="1" dirty="0" smtClean="0">
                <a:solidFill>
                  <a:srgbClr val="FFFFFF"/>
                </a:solidFill>
                <a:effectLst/>
                <a:ea typeface="Calibri" charset="0"/>
                <a:cs typeface="Times New Roman" charset="0"/>
              </a:rPr>
            </a:br>
            <a:r>
              <a:rPr lang="en-US" sz="1600" b="1" dirty="0" smtClean="0">
                <a:solidFill>
                  <a:srgbClr val="FFFFFF"/>
                </a:solidFill>
                <a:effectLst/>
                <a:ea typeface="Calibri" charset="0"/>
                <a:cs typeface="Times New Roman" charset="0"/>
              </a:rPr>
              <a:t>Practice </a:t>
            </a:r>
            <a:r>
              <a:rPr lang="en-US" sz="1600" b="1" dirty="0">
                <a:solidFill>
                  <a:srgbClr val="FFFFFF"/>
                </a:solidFill>
                <a:effectLst/>
                <a:ea typeface="Calibri" charset="0"/>
                <a:cs typeface="Times New Roman" charset="0"/>
              </a:rPr>
              <a:t>that is:</a:t>
            </a:r>
            <a:endParaRPr lang="en-US" sz="1600" dirty="0">
              <a:effectLst/>
              <a:ea typeface="Calibri" charset="0"/>
              <a:cs typeface="Times New Roman" charset="0"/>
            </a:endParaRPr>
          </a:p>
          <a:p>
            <a:pPr marL="811530" marR="0">
              <a:spcBef>
                <a:spcPts val="0"/>
              </a:spcBef>
              <a:spcAft>
                <a:spcPts val="0"/>
              </a:spcAft>
              <a:tabLst>
                <a:tab pos="1104900" algn="l"/>
              </a:tabLst>
            </a:pPr>
            <a:r>
              <a:rPr lang="en-US" sz="1600" dirty="0">
                <a:solidFill>
                  <a:srgbClr val="FFFFFF"/>
                </a:solidFill>
                <a:effectLst/>
                <a:ea typeface="Calibri" charset="0"/>
                <a:cs typeface="Times New Roman" charset="0"/>
              </a:rPr>
              <a:t>P1	Targeted towards an appropriate challenge level</a:t>
            </a:r>
            <a:endParaRPr lang="en-US" sz="1600" dirty="0">
              <a:effectLst/>
              <a:ea typeface="Calibri" charset="0"/>
              <a:cs typeface="Times New Roman" charset="0"/>
            </a:endParaRPr>
          </a:p>
          <a:p>
            <a:pPr marL="811530" marR="0">
              <a:spcBef>
                <a:spcPts val="0"/>
              </a:spcBef>
              <a:spcAft>
                <a:spcPts val="0"/>
              </a:spcAft>
              <a:tabLst>
                <a:tab pos="1104900" algn="l"/>
              </a:tabLst>
            </a:pPr>
            <a:r>
              <a:rPr lang="en-US" sz="1600" dirty="0">
                <a:solidFill>
                  <a:srgbClr val="FFFFFF"/>
                </a:solidFill>
                <a:effectLst/>
                <a:ea typeface="Calibri" charset="0"/>
                <a:cs typeface="Times New Roman" charset="0"/>
              </a:rPr>
              <a:t>P2	Focused on a specific goal or criterion for performance</a:t>
            </a:r>
            <a:endParaRPr lang="en-US" sz="1600" dirty="0">
              <a:effectLst/>
              <a:ea typeface="Calibri" charset="0"/>
              <a:cs typeface="Times New Roman" charset="0"/>
            </a:endParaRPr>
          </a:p>
          <a:p>
            <a:pPr marL="811530" marR="0">
              <a:spcBef>
                <a:spcPts val="0"/>
              </a:spcBef>
              <a:spcAft>
                <a:spcPts val="0"/>
              </a:spcAft>
              <a:tabLst>
                <a:tab pos="1104900" algn="l"/>
              </a:tabLst>
            </a:pPr>
            <a:r>
              <a:rPr lang="en-US" sz="1600" dirty="0">
                <a:solidFill>
                  <a:srgbClr val="FFFFFF"/>
                </a:solidFill>
                <a:effectLst/>
                <a:ea typeface="Calibri" charset="0"/>
                <a:cs typeface="Times New Roman" charset="0"/>
              </a:rPr>
              <a:t>P3	Sufficient enough to meet performance criteria</a:t>
            </a:r>
            <a:endParaRPr lang="en-US" sz="1600" dirty="0">
              <a:effectLst/>
              <a:ea typeface="Calibri" charset="0"/>
              <a:cs typeface="Times New Roman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FFFFFF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1600" dirty="0">
              <a:effectLst/>
              <a:ea typeface="Calibri" charset="0"/>
              <a:cs typeface="Times New Roman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ea typeface="Calibri" charset="0"/>
                <a:cs typeface="Times New Roman" charset="0"/>
              </a:rPr>
              <a:t> 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ea typeface="Calibri" charset="0"/>
                <a:cs typeface="Times New Roman" charset="0"/>
              </a:rPr>
              <a:t> </a:t>
            </a:r>
          </a:p>
        </p:txBody>
      </p:sp>
      <p:sp>
        <p:nvSpPr>
          <p:cNvPr id="6" name="Rectangle 5"/>
          <p:cNvSpPr/>
          <p:nvPr/>
        </p:nvSpPr>
        <p:spPr>
          <a:xfrm>
            <a:off x="1178684" y="4321681"/>
            <a:ext cx="35141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effectLst/>
                <a:latin typeface="Calibri" charset="0"/>
                <a:ea typeface="Calibri" charset="0"/>
                <a:cs typeface="Times New Roman" charset="0"/>
              </a:rPr>
              <a:t>Technology Tools:</a:t>
            </a:r>
            <a:r>
              <a:rPr lang="en-US" dirty="0" smtClean="0">
                <a:effectLst/>
                <a:latin typeface="Calibri" charset="0"/>
                <a:ea typeface="Calibri" charset="0"/>
                <a:cs typeface="Times New Roman" charset="0"/>
              </a:rPr>
              <a:t>  Survey, Quiz, Documents, Assignment, Rubric, Discussion Forum, Journals, Videos, Podcasts, Announcements, Poll</a:t>
            </a:r>
            <a:endParaRPr lang="en-US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4015" y="104576"/>
            <a:ext cx="321703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solidFill>
                  <a:schemeClr val="accent5">
                    <a:lumMod val="75000"/>
                  </a:schemeClr>
                </a:solidFill>
              </a:rPr>
              <a:t>ACTIVITY </a:t>
            </a:r>
            <a:r>
              <a:rPr lang="en-US" sz="5400" dirty="0" smtClean="0">
                <a:solidFill>
                  <a:schemeClr val="accent5">
                    <a:lumMod val="75000"/>
                  </a:schemeClr>
                </a:solidFill>
              </a:rPr>
              <a:t>3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8137415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What do we know about feedback?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More effective when</a:t>
            </a:r>
          </a:p>
          <a:p>
            <a:pPr lvl="1"/>
            <a:r>
              <a:rPr lang="en-US" dirty="0" smtClean="0"/>
              <a:t>Identifies particular aspects of student performance</a:t>
            </a:r>
          </a:p>
          <a:p>
            <a:pPr lvl="1"/>
            <a:r>
              <a:rPr lang="en-US" dirty="0" smtClean="0"/>
              <a:t>Specific feedback is linked to deeper learning</a:t>
            </a:r>
          </a:p>
          <a:p>
            <a:pPr lvl="1"/>
            <a:r>
              <a:rPr lang="en-US" dirty="0" smtClean="0"/>
              <a:t>Too much feedback can be ineffective</a:t>
            </a:r>
          </a:p>
          <a:p>
            <a:pPr lvl="1"/>
            <a:r>
              <a:rPr lang="en-US" dirty="0" smtClean="0"/>
              <a:t>Students need to do something with the feedback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Timing of feedback (when and how often)</a:t>
            </a:r>
          </a:p>
          <a:p>
            <a:pPr lvl="1"/>
            <a:r>
              <a:rPr lang="en-US" dirty="0" smtClean="0"/>
              <a:t>A balance</a:t>
            </a:r>
          </a:p>
          <a:p>
            <a:pPr lvl="1"/>
            <a:r>
              <a:rPr lang="en-US" dirty="0" smtClean="0"/>
              <a:t>Students need to have space to monitor their own progress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6661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Activity 4 – How do we mitigate time needed for increased feedback?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LO#3 – Link teaching/learning strategies with feedback tools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0258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Activity 5:  Identify time-saving tools that facilitate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feedback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128919" y="1816377"/>
          <a:ext cx="3934161" cy="4369834"/>
        </p:xfrm>
        <a:graphic>
          <a:graphicData uri="http://schemas.openxmlformats.org/drawingml/2006/table">
            <a:tbl>
              <a:tblPr firstRow="1" firstCol="1" bandRow="1"/>
              <a:tblGrid>
                <a:gridCol w="792720"/>
                <a:gridCol w="567730"/>
                <a:gridCol w="1968132"/>
                <a:gridCol w="605579"/>
              </a:tblGrid>
              <a:tr h="2422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Tool(s)</a:t>
                      </a:r>
                      <a:endParaRPr lang="en-US" sz="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418" marR="45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Feedback</a:t>
                      </a:r>
                      <a:endParaRPr lang="en-US" sz="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(I, G, W)*</a:t>
                      </a:r>
                      <a:endParaRPr lang="en-US" sz="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418" marR="45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Notes</a:t>
                      </a:r>
                      <a:endParaRPr lang="en-US" sz="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418" marR="45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  <a:sym typeface="Wingdings" charset="2"/>
                        </a:rPr>
                        <a:t></a:t>
                      </a:r>
                      <a:endParaRPr lang="en-US" sz="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418" marR="45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6334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Survey</a:t>
                      </a:r>
                      <a:endParaRPr lang="en-US" sz="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418" marR="45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418" marR="45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418" marR="45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418" marR="45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334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Quiz</a:t>
                      </a:r>
                      <a:endParaRPr lang="en-US" sz="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418" marR="45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418" marR="45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418" marR="45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418" marR="45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124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Glossary</a:t>
                      </a:r>
                      <a:endParaRPr lang="en-US" sz="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418" marR="45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418" marR="45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418" marR="45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418" marR="45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315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Announcement</a:t>
                      </a:r>
                      <a:endParaRPr lang="en-US" sz="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418" marR="45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418" marR="45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418" marR="45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418" marR="45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773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Discussion Forum</a:t>
                      </a:r>
                      <a:endParaRPr lang="en-US" sz="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418" marR="45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418" marR="45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418" marR="45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418" marR="45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334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Assignment</a:t>
                      </a:r>
                      <a:endParaRPr lang="en-US" sz="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418" marR="45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418" marR="45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418" marR="45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418" marR="45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334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Rubric</a:t>
                      </a:r>
                      <a:endParaRPr lang="en-US" sz="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418" marR="45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418" marR="45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418" marR="45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418" marR="45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353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Journal</a:t>
                      </a:r>
                      <a:endParaRPr lang="en-US" sz="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418" marR="45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418" marR="45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418" marR="45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418" marR="45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334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Podcast</a:t>
                      </a:r>
                      <a:endParaRPr lang="en-US" sz="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418" marR="45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418" marR="45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418" marR="45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418" marR="45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334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Video</a:t>
                      </a:r>
                      <a:endParaRPr lang="en-US" sz="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418" marR="45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418" marR="45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418" marR="45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418" marR="45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334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Collaborate</a:t>
                      </a:r>
                      <a:endParaRPr lang="en-US" sz="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418" marR="45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418" marR="45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418" marR="45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418" marR="45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2007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Discussion Forum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5080" y="1356610"/>
            <a:ext cx="8763989" cy="550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315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Assignment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40743" y="827389"/>
            <a:ext cx="7155808" cy="539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1192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EXAMPLE RUBRIC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07"/>
          <a:stretch/>
        </p:blipFill>
        <p:spPr>
          <a:xfrm>
            <a:off x="838200" y="1690688"/>
            <a:ext cx="7828128" cy="5219873"/>
          </a:xfrm>
        </p:spPr>
      </p:pic>
    </p:spTree>
    <p:extLst>
      <p:ext uri="{BB962C8B-B14F-4D97-AF65-F5344CB8AC3E}">
        <p14:creationId xmlns:p14="http://schemas.microsoft.com/office/powerpoint/2010/main" val="9322435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GRADING WITH A RUBRIC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5" name="Content Placeholder 4" descr="Screen Shot 2017-05-12 at 3.31.32 PM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3" t="477" b="14247"/>
          <a:stretch/>
        </p:blipFill>
        <p:spPr>
          <a:xfrm>
            <a:off x="838200" y="1540331"/>
            <a:ext cx="8913949" cy="4853295"/>
          </a:xfrm>
        </p:spPr>
      </p:pic>
      <p:sp>
        <p:nvSpPr>
          <p:cNvPr id="6" name="Rounded Rectangle 5"/>
          <p:cNvSpPr/>
          <p:nvPr/>
        </p:nvSpPr>
        <p:spPr>
          <a:xfrm>
            <a:off x="6820692" y="1258132"/>
            <a:ext cx="3292751" cy="5314729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1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540" y="125731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Quick Comment to Anything Graded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2"/>
          <a:stretch/>
        </p:blipFill>
        <p:spPr>
          <a:xfrm>
            <a:off x="688074" y="1405720"/>
            <a:ext cx="10515600" cy="23591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262" y="2822430"/>
            <a:ext cx="3126653" cy="327811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3739487" y="3384645"/>
            <a:ext cx="1555844" cy="136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10643544" y="2767838"/>
            <a:ext cx="87459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577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Videos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9725" y="1825625"/>
            <a:ext cx="667254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365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Goal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Upon successful completion of this session, participants </a:t>
            </a:r>
            <a:r>
              <a:rPr lang="en-US" dirty="0" smtClean="0"/>
              <a:t>will:</a:t>
            </a:r>
          </a:p>
          <a:p>
            <a:pPr marL="457200" lvl="1" indent="0">
              <a:buNone/>
            </a:pPr>
            <a:r>
              <a:rPr lang="en-US" dirty="0" smtClean="0"/>
              <a:t>understand </a:t>
            </a:r>
            <a:r>
              <a:rPr lang="en-US" dirty="0"/>
              <a:t>that frequent opportunities for feedback not only </a:t>
            </a:r>
            <a:r>
              <a:rPr lang="en-US" b="1" dirty="0"/>
              <a:t>fosters student learning</a:t>
            </a:r>
            <a:r>
              <a:rPr lang="en-US" dirty="0"/>
              <a:t> but can be offered through </a:t>
            </a:r>
            <a:r>
              <a:rPr lang="en-US" b="1" dirty="0"/>
              <a:t>tools that can potentially mitigate the increased workload</a:t>
            </a:r>
            <a:r>
              <a:rPr lang="en-US" dirty="0"/>
              <a:t> associated with additional learning activities and assessments.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2307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Collaborate (synchronous web meeting)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1314" y="1825624"/>
            <a:ext cx="7058786" cy="463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4447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77748" cy="132556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5"/>
                </a:solidFill>
              </a:rPr>
              <a:t>Activity 6:  Course Map</a:t>
            </a:r>
            <a:br>
              <a:rPr lang="en-US" b="1" dirty="0" smtClean="0">
                <a:solidFill>
                  <a:schemeClr val="accent5"/>
                </a:solidFill>
              </a:rPr>
            </a:br>
            <a:r>
              <a:rPr lang="en-US" b="1" dirty="0">
                <a:solidFill>
                  <a:schemeClr val="accent5"/>
                </a:solidFill>
              </a:rPr>
              <a:t>	</a:t>
            </a:r>
            <a:r>
              <a:rPr lang="en-US" sz="2800" b="1" dirty="0" smtClean="0"/>
              <a:t>LO#4 Match learning objectives with teaching strategies and technology tools</a:t>
            </a:r>
            <a:endParaRPr lang="en-US" sz="28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314468" y="1825625"/>
          <a:ext cx="7563063" cy="4351339"/>
        </p:xfrm>
        <a:graphic>
          <a:graphicData uri="http://schemas.openxmlformats.org/drawingml/2006/table">
            <a:tbl>
              <a:tblPr firstRow="1" firstCol="1" bandRow="1"/>
              <a:tblGrid>
                <a:gridCol w="417593"/>
                <a:gridCol w="742386"/>
                <a:gridCol w="649588"/>
                <a:gridCol w="788786"/>
                <a:gridCol w="974382"/>
                <a:gridCol w="1206378"/>
                <a:gridCol w="1345576"/>
                <a:gridCol w="1438374"/>
              </a:tblGrid>
              <a:tr h="2472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Week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641" marR="5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Teaching Strategies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641" marR="5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Feedback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641" marR="5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Reason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641" marR="5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Teaching/</a:t>
                      </a:r>
                      <a:br>
                        <a:rPr lang="en-US" sz="800" b="1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</a:br>
                      <a:r>
                        <a:rPr lang="en-US" sz="800" b="1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Learning Goal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641" marR="5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Student response to feedback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641" marR="5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Tool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641" marR="5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Need to learn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641" marR="5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</a:tr>
              <a:tr h="3843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1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641" marR="5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Prior knowledge inventory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641" marR="5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Whole group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641" marR="5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To challenge students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641" marR="5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Determine who needs more practice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641" marR="5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Complete prework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641" marR="5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Polleverywhere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641" marR="5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641" marR="5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418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641" marR="5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1’ paper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641" marR="5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Whole group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641" marR="5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To acknowledge what they have learned and what they do not know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641" marR="5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Review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641" marR="5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In class discussion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641" marR="5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Announcement or video tutorial 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641" marR="5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How to use Panopto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641" marR="5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72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2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641" marR="5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Outline of paper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641" marR="5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Individual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641" marR="5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To develop ideas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641" marR="5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Target feedback on writing process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641" marR="5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Student rewrite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641" marR="5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Rubric/Assignment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641" marR="5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Rubric, assignment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641" marR="5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45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3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641" marR="5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Develop list of resources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641" marR="5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Self- assessment; and Individual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641" marR="5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To  improve self-efficacy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641" marR="5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Target feedback on information literacy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641" marR="5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Student edits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641" marR="5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Rubric/</a:t>
                      </a:r>
                      <a:br>
                        <a:rPr lang="en-US" sz="8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</a:br>
                      <a:r>
                        <a:rPr lang="en-US" sz="8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asignments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641" marR="5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641" marR="5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36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4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641" marR="5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641" marR="5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641" marR="5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641" marR="5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641" marR="5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641" marR="5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641" marR="5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641" marR="5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36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5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641" marR="5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641" marR="5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641" marR="5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641" marR="5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641" marR="5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641" marR="5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641" marR="5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641" marR="5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9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6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641" marR="5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Midterm Feedback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641" marR="5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Whole group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641" marR="5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To take the temperature of the class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641" marR="5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Give students a voice; gauge responsibility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641" marR="5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Journal entry - metacogniton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641" marR="5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Survey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641" marR="5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Qualtrics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641" marR="5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39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7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641" marR="5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641" marR="5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641" marR="5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641" marR="5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641" marR="5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641" marR="5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641" marR="5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641" marR="5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36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8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641" marR="5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641" marR="5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641" marR="5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641" marR="5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641" marR="5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641" marR="5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641" marR="5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641" marR="5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36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9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641" marR="5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641" marR="5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641" marR="5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641" marR="5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641" marR="5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641" marR="5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641" marR="5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641" marR="5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9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10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641" marR="5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Create rubric for presentation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641" marR="5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Group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641" marR="5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To establish guidelines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641" marR="5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To scaffold learning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641" marR="5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To come up with a common rubric 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641" marR="5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Discussion Forum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641" marR="5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Discussion Forum for groups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641" marR="5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36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11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641" marR="5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641" marR="5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641" marR="5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641" marR="5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641" marR="5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641" marR="5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641" marR="5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641" marR="5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36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12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641" marR="5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641" marR="5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641" marR="5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641" marR="5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641" marR="5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641" marR="5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641" marR="5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641" marR="5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36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13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641" marR="5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641" marR="5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641" marR="5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641" marR="5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641" marR="5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641" marR="5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641" marR="5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641" marR="5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45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14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641" marR="5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Final Presentation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641" marR="5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Self, Peer, Group, Individual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641" marR="5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To take and give constructive criticism 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641" marR="5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To gauge effectiveness of final project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641" marR="5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Self and Peer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641" marR="5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Rubric, Assignment, CATME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641" marR="5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CATME</a:t>
                      </a:r>
                      <a:endParaRPr lang="en-US" sz="1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5641" marR="5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95494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Resources for using LMS</a:t>
            </a:r>
            <a:br>
              <a:rPr lang="en-US" dirty="0" smtClean="0">
                <a:solidFill>
                  <a:schemeClr val="accent5"/>
                </a:solidFill>
              </a:rPr>
            </a:br>
            <a:r>
              <a:rPr lang="en-US" dirty="0">
                <a:solidFill>
                  <a:schemeClr val="accent5"/>
                </a:solidFill>
              </a:rPr>
              <a:t>	</a:t>
            </a:r>
            <a:r>
              <a:rPr lang="en-US" sz="3100" b="1" dirty="0" smtClean="0"/>
              <a:t>LO#5 – Develop a plan to learn how to use chosen feedback tools</a:t>
            </a:r>
            <a:endParaRPr lang="en-US"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fontAlgn="base"/>
            <a:r>
              <a:rPr lang="en-US" u="sng" dirty="0">
                <a:hlinkClick r:id="rId3" tooltip="Link to ITS web page"/>
              </a:rPr>
              <a:t>ITS Instructional Technology</a:t>
            </a:r>
            <a:br>
              <a:rPr lang="en-US" u="sng" dirty="0">
                <a:hlinkClick r:id="rId3" tooltip="Link to ITS web page"/>
              </a:rPr>
            </a:br>
            <a:endParaRPr lang="en-US" dirty="0"/>
          </a:p>
          <a:p>
            <a:pPr lvl="1"/>
            <a:r>
              <a:rPr lang="en-US" u="sng" dirty="0" smtClean="0">
                <a:hlinkClick r:id="rId4" tooltip="Link to Blackboard tool page"/>
              </a:rPr>
              <a:t>Blackboard </a:t>
            </a:r>
            <a:r>
              <a:rPr lang="en-US" u="sng" dirty="0">
                <a:hlinkClick r:id="rId4" tooltip="Link to Blackboard tool page"/>
              </a:rPr>
              <a:t>Tutorials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 smtClean="0"/>
              <a:t>One-on-one </a:t>
            </a:r>
            <a:r>
              <a:rPr lang="en-US" dirty="0"/>
              <a:t>Support: Email </a:t>
            </a:r>
            <a:r>
              <a:rPr lang="en-US" u="sng" dirty="0">
                <a:hlinkClick r:id="rId5"/>
              </a:rPr>
              <a:t>servicedesk@suffolk.edu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Teaching and Learning with Technology – </a:t>
            </a:r>
            <a:r>
              <a:rPr lang="en-US" u="sng" dirty="0">
                <a:hlinkClick r:id="rId6"/>
              </a:rPr>
              <a:t>CTSE@suffolk.edu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48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Learning Objectives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endParaRPr lang="en-US" dirty="0"/>
          </a:p>
          <a:p>
            <a:pPr marL="0" indent="0" fontAlgn="base">
              <a:buNone/>
            </a:pPr>
            <a:r>
              <a:rPr lang="en-US" dirty="0" smtClean="0"/>
              <a:t>During </a:t>
            </a:r>
            <a:r>
              <a:rPr lang="en-US" dirty="0"/>
              <a:t>this session, participants will:</a:t>
            </a:r>
          </a:p>
          <a:p>
            <a:pPr lvl="0" fontAlgn="base"/>
            <a:r>
              <a:rPr lang="en-US" b="1" dirty="0"/>
              <a:t>Link assessment strategies with research </a:t>
            </a:r>
            <a:r>
              <a:rPr lang="en-US" dirty="0"/>
              <a:t>on how learning works</a:t>
            </a:r>
          </a:p>
          <a:p>
            <a:pPr lvl="0" fontAlgn="base"/>
            <a:r>
              <a:rPr lang="en-US" b="1" dirty="0"/>
              <a:t>Identify ways to foster learning </a:t>
            </a:r>
            <a:r>
              <a:rPr lang="en-US" dirty="0"/>
              <a:t>through performance feedback</a:t>
            </a:r>
          </a:p>
          <a:p>
            <a:pPr lvl="0" fontAlgn="base"/>
            <a:r>
              <a:rPr lang="en-US" dirty="0"/>
              <a:t>Link teaching/learning strategies with </a:t>
            </a:r>
            <a:r>
              <a:rPr lang="en-US" b="1" dirty="0"/>
              <a:t>feedback tools </a:t>
            </a:r>
          </a:p>
          <a:p>
            <a:pPr lvl="0" fontAlgn="base"/>
            <a:r>
              <a:rPr lang="en-US" b="1" dirty="0"/>
              <a:t>Match learning objectives </a:t>
            </a:r>
            <a:r>
              <a:rPr lang="en-US" dirty="0"/>
              <a:t>with teaching strategies and technology tools</a:t>
            </a:r>
          </a:p>
          <a:p>
            <a:pPr lvl="0" fontAlgn="base"/>
            <a:r>
              <a:rPr lang="en-US" b="1" dirty="0"/>
              <a:t>Develop a plan to learn</a:t>
            </a:r>
            <a:r>
              <a:rPr lang="en-US" dirty="0"/>
              <a:t> how to use chosen feedback tools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811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WARMUP EXERCISE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Learning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520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ACTIVITY 1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Prior Knowledge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768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273444" y="1405056"/>
            <a:ext cx="2337290" cy="43513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10822" y="2276145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"/>
              </a:rPr>
              <a:t>37607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88566" y="365125"/>
            <a:ext cx="10541000" cy="6121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823684" y="4180116"/>
            <a:ext cx="117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MPW2424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45457" y="1405056"/>
            <a:ext cx="70297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Take our your phones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Send a message to the 5-digit number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In the body of the message, you will type (key word)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You will receive a confirmation message that you are now part of the session.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From here on, you will reply with a letter response</a:t>
            </a:r>
          </a:p>
        </p:txBody>
      </p:sp>
      <p:sp>
        <p:nvSpPr>
          <p:cNvPr id="8" name="Rectangle 7"/>
          <p:cNvSpPr/>
          <p:nvPr/>
        </p:nvSpPr>
        <p:spPr>
          <a:xfrm>
            <a:off x="1225539" y="809892"/>
            <a:ext cx="41064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Directions for polling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2180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12065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31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12065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17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903</Words>
  <Application>Microsoft Office PowerPoint</Application>
  <PresentationFormat>Widescreen</PresentationFormat>
  <Paragraphs>429</Paragraphs>
  <Slides>32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Wingdings</vt:lpstr>
      <vt:lpstr>Office Theme</vt:lpstr>
      <vt:lpstr>Leveraging Technology  to Increase Learning  Through Student-Feedback Tools       Leveraging Technology  to Increase Learning  Through Student-Feedback Tools  </vt:lpstr>
      <vt:lpstr>Feedback from formative, summative and authentic assignments can:</vt:lpstr>
      <vt:lpstr>Goal</vt:lpstr>
      <vt:lpstr>Learning Objectives</vt:lpstr>
      <vt:lpstr>WARMUP EXERCISE</vt:lpstr>
      <vt:lpstr>ACTIVITY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Feedback to Activity 1</vt:lpstr>
      <vt:lpstr>Feedback to Activity 1 - Technology</vt:lpstr>
      <vt:lpstr>Feedback to Activity 1 – Technology</vt:lpstr>
      <vt:lpstr>Feedback to Activity 1 - Technology</vt:lpstr>
      <vt:lpstr>Feedback to Activity 1 - Technology</vt:lpstr>
      <vt:lpstr>To develop mastery, students must:       -Acquire component skills      -Practice the skills      -Know when to apply the skills they have  just learned  Students who do not have the appropriate amount of practice will have a hard time meeting challenges    </vt:lpstr>
      <vt:lpstr>PowerPoint Presentation</vt:lpstr>
      <vt:lpstr>  Practice is what students do to learn.  Research cited in How Learning Works suggests that 3 ingredients, when added together, foster learning and performance. (Ambrose, p. 127)  Practice that is: P1 Targeted towards an appropriate challenge level P2 Focused on a specific goal or criterion for performance P3 Sufficient enough to meet performance criteria      </vt:lpstr>
      <vt:lpstr>What do we know about feedback? </vt:lpstr>
      <vt:lpstr>Activity 4 – How do we mitigate time needed for increased feedback?</vt:lpstr>
      <vt:lpstr>Activity 5:  Identify time-saving tools that facilitate feedback</vt:lpstr>
      <vt:lpstr>Discussion Forum</vt:lpstr>
      <vt:lpstr>Assignment</vt:lpstr>
      <vt:lpstr>EXAMPLE RUBRIC</vt:lpstr>
      <vt:lpstr>GRADING WITH A RUBRIC</vt:lpstr>
      <vt:lpstr>Quick Comment to Anything Graded</vt:lpstr>
      <vt:lpstr>Videos</vt:lpstr>
      <vt:lpstr>Collaborate (synchronous web meeting)</vt:lpstr>
      <vt:lpstr>Activity 6:  Course Map  LO#4 Match learning objectives with teaching strategies and technology tools</vt:lpstr>
      <vt:lpstr>Resources for using LMS  LO#5 – Develop a plan to learn how to use chosen feedback tools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Leveraging Technology  to Increase Learning  Through Student-Feedback Tools       Leveraging Technology  to Increase Learning  Through Student-Feedback Tools</dc:title>
  <dc:creator>Microsoft Office User</dc:creator>
  <cp:lastModifiedBy>Chloe Strange</cp:lastModifiedBy>
  <cp:revision>24</cp:revision>
  <dcterms:created xsi:type="dcterms:W3CDTF">2017-05-05T18:40:17Z</dcterms:created>
  <dcterms:modified xsi:type="dcterms:W3CDTF">2017-05-25T12:33:58Z</dcterms:modified>
</cp:coreProperties>
</file>