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1" autoAdjust="0"/>
    <p:restoredTop sz="94660"/>
  </p:normalViewPr>
  <p:slideViewPr>
    <p:cSldViewPr snapToGrid="0">
      <p:cViewPr varScale="1">
        <p:scale>
          <a:sx n="94" d="100"/>
          <a:sy n="94" d="100"/>
        </p:scale>
        <p:origin x="216" y="9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8EA4-08AC-4305-8599-39BA0B05AFEB}" type="datetimeFigureOut">
              <a:rPr lang="en-US" smtClean="0"/>
              <a:t>5/19/17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42CA-F6A4-4BDF-86EB-84C65FB3A5B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8447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8EA4-08AC-4305-8599-39BA0B05AFEB}" type="datetimeFigureOut">
              <a:rPr lang="en-US" smtClean="0"/>
              <a:t>5/19/17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42CA-F6A4-4BDF-86EB-84C65FB3A5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013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8EA4-08AC-4305-8599-39BA0B05AFEB}" type="datetimeFigureOut">
              <a:rPr lang="en-US" smtClean="0"/>
              <a:t>5/19/17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42CA-F6A4-4BDF-86EB-84C65FB3A5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49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8EA4-08AC-4305-8599-39BA0B05AFEB}" type="datetimeFigureOut">
              <a:rPr lang="en-US" smtClean="0"/>
              <a:t>5/19/17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42CA-F6A4-4BDF-86EB-84C65FB3A5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062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8EA4-08AC-4305-8599-39BA0B05AFEB}" type="datetimeFigureOut">
              <a:rPr lang="en-US" smtClean="0"/>
              <a:t>5/19/17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42CA-F6A4-4BDF-86EB-84C65FB3A5B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5333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8EA4-08AC-4305-8599-39BA0B05AFEB}" type="datetimeFigureOut">
              <a:rPr lang="en-US" smtClean="0"/>
              <a:t>5/19/17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42CA-F6A4-4BDF-86EB-84C65FB3A5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665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8EA4-08AC-4305-8599-39BA0B05AFEB}" type="datetimeFigureOut">
              <a:rPr lang="en-US" smtClean="0"/>
              <a:t>5/19/17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42CA-F6A4-4BDF-86EB-84C65FB3A5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118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8EA4-08AC-4305-8599-39BA0B05AFEB}" type="datetimeFigureOut">
              <a:rPr lang="en-US" smtClean="0"/>
              <a:t>5/19/17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42CA-F6A4-4BDF-86EB-84C65FB3A5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250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8EA4-08AC-4305-8599-39BA0B05AFEB}" type="datetimeFigureOut">
              <a:rPr lang="en-US" smtClean="0"/>
              <a:t>5/19/17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42CA-F6A4-4BDF-86EB-84C65FB3A5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139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3C08EA4-08AC-4305-8599-39BA0B05AFEB}" type="datetimeFigureOut">
              <a:rPr lang="en-US" smtClean="0"/>
              <a:t>5/19/17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6842CA-F6A4-4BDF-86EB-84C65FB3A5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372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8EA4-08AC-4305-8599-39BA0B05AFEB}" type="datetimeFigureOut">
              <a:rPr lang="en-US" smtClean="0"/>
              <a:t>5/19/17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42CA-F6A4-4BDF-86EB-84C65FB3A5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858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3C08EA4-08AC-4305-8599-39BA0B05AFEB}" type="datetimeFigureOut">
              <a:rPr lang="en-US" smtClean="0"/>
              <a:t>5/19/17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A6842CA-F6A4-4BDF-86EB-84C65FB3A5B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29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66670"/>
            <a:ext cx="10515600" cy="2421227"/>
          </a:xfrm>
          <a:noFill/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Working 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Teaching Assistants (TAs): 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roundtable discussion on strategies for 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success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Facilitators 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839788" y="3773509"/>
            <a:ext cx="5157787" cy="1648495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Alina Choo</a:t>
            </a:r>
          </a:p>
          <a:p>
            <a:pPr algn="ctr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 Director</a:t>
            </a:r>
          </a:p>
          <a:p>
            <a:pPr algn="ctr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 Success Division, Suffolk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3876539"/>
            <a:ext cx="5183188" cy="2034861"/>
          </a:xfrm>
        </p:spPr>
        <p:txBody>
          <a:bodyPr/>
          <a:lstStyle/>
          <a:p>
            <a:pPr algn="ctr"/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Michael Dunlop</a:t>
            </a:r>
          </a:p>
          <a:p>
            <a:pPr algn="ctr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Visiting Associate Professor</a:t>
            </a:r>
          </a:p>
          <a:p>
            <a:pPr algn="ctr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Sawyer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School, Suffolk University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82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883088"/>
            <a:ext cx="10058400" cy="1130072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Goals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13160"/>
            <a:ext cx="10058400" cy="4023360"/>
          </a:xfrm>
        </p:spPr>
        <p:txBody>
          <a:bodyPr/>
          <a:lstStyle/>
          <a:p>
            <a:pPr marL="0" lv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session, participants will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roles and responsibilities they assign to TAs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Discuss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strategies for training, mentoring, and communicating with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Share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approaches for optimizing the TA experience for both faculty and TAs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2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139" y="82616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10:45am      Introductions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10:55am      TA Roles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Responsibilities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11:15am      Scenarios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communicating,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mentoring, and training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11:55am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Optimizing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TA experience and staying connected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40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83572"/>
            <a:ext cx="10058400" cy="1450757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Introductions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35886"/>
            <a:ext cx="10058400" cy="4023360"/>
          </a:xfrm>
        </p:spPr>
        <p:txBody>
          <a:bodyPr/>
          <a:lstStyle/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Name</a:t>
            </a:r>
          </a:p>
          <a:p>
            <a:pPr marL="201168" lvl="1" indent="0">
              <a:lnSpc>
                <a:spcPct val="100000"/>
              </a:lnSpc>
              <a:buNone/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Institution, Department, Job Title</a:t>
            </a:r>
          </a:p>
          <a:p>
            <a:pPr marL="201168" lvl="1" indent="0">
              <a:lnSpc>
                <a:spcPct val="100000"/>
              </a:lnSpc>
              <a:buNone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Context in working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TAs (e.g., hope to in future, many years of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201168" lvl="1" indent="0">
              <a:lnSpc>
                <a:spcPct val="100000"/>
              </a:lnSpc>
              <a:buNone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experience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etc.)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01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930" y="1146220"/>
            <a:ext cx="10515600" cy="1790164"/>
          </a:xfrm>
        </p:spPr>
        <p:txBody>
          <a:bodyPr>
            <a:normAutofit fontScale="90000"/>
          </a:bodyPr>
          <a:lstStyle/>
          <a:p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b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b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b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Roles &amp; Responsibilities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9612754"/>
              </p:ext>
            </p:extLst>
          </p:nvPr>
        </p:nvGraphicFramePr>
        <p:xfrm>
          <a:off x="1545465" y="2318197"/>
          <a:ext cx="8847786" cy="3168202"/>
        </p:xfrm>
        <a:graphic>
          <a:graphicData uri="http://schemas.openxmlformats.org/drawingml/2006/table">
            <a:tbl>
              <a:tblPr firstRow="1" firstCol="1" bandRow="1"/>
              <a:tblGrid>
                <a:gridCol w="2875666"/>
                <a:gridCol w="2876589"/>
                <a:gridCol w="3095531"/>
              </a:tblGrid>
              <a:tr h="352023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Role/responsibility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Affordances/benefits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Potential concerns/issues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6069"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rgbClr val="7F7F7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Example: Grading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rgbClr val="7F7F7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Frees up faculty’s time; helps TA develop grading skills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rgbClr val="7F7F7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Requires careful training; TA’s grading may not be reliably consistent with faculty’s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0055">
                <a:tc>
                  <a:txBody>
                    <a:bodyPr/>
                    <a:lstStyle/>
                    <a:p>
                      <a:r>
                        <a:rPr lang="en-US" sz="1200" i="1" dirty="0">
                          <a:solidFill>
                            <a:srgbClr val="7F7F7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i="1" dirty="0">
                          <a:solidFill>
                            <a:srgbClr val="7F7F7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i="1" dirty="0">
                          <a:solidFill>
                            <a:srgbClr val="7F7F7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0055">
                <a:tc>
                  <a:txBody>
                    <a:bodyPr/>
                    <a:lstStyle/>
                    <a:p>
                      <a:r>
                        <a:rPr lang="en-US" sz="1200" i="1" dirty="0">
                          <a:solidFill>
                            <a:srgbClr val="7F7F7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i="1" dirty="0">
                          <a:solidFill>
                            <a:srgbClr val="7F7F7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i="1" dirty="0">
                          <a:solidFill>
                            <a:srgbClr val="7F7F7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336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79549"/>
            <a:ext cx="10058400" cy="101614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Scenarios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64675"/>
            <a:ext cx="10058400" cy="34346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Scenario 1: 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colleague says 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you….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Scenario 2: 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You’re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browsing the student chat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room…. 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Scenario 3: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You’ve worked with TAs a couple times in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past…. 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Scenario 4: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weighing the pros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cons….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36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Optimizing the TA Experience &amp; Staying Connected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00280"/>
            <a:ext cx="10625071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What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thing you can do to optimize this experience for both you and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Would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be interested in continuing this dialogue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Other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comments?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04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190310"/>
          </a:xfrm>
        </p:spPr>
        <p:txBody>
          <a:bodyPr>
            <a:normAutofit/>
          </a:bodyPr>
          <a:lstStyle/>
          <a:p>
            <a:pPr algn="ctr"/>
            <a:r>
              <a:rPr lang="en-US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sz="7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hope you enjoy the 2017 Symposium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Innovation in Teaching &amp; Learning</a:t>
            </a:r>
          </a:p>
        </p:txBody>
      </p:sp>
    </p:spTree>
    <p:extLst>
      <p:ext uri="{BB962C8B-B14F-4D97-AF65-F5344CB8AC3E}">
        <p14:creationId xmlns:p14="http://schemas.microsoft.com/office/powerpoint/2010/main" val="60089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66</TotalTime>
  <Words>258</Words>
  <Application>Microsoft Macintosh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 Light</vt:lpstr>
      <vt:lpstr>Times New Roman</vt:lpstr>
      <vt:lpstr>Arial</vt:lpstr>
      <vt:lpstr>Calibri</vt:lpstr>
      <vt:lpstr>Wingdings</vt:lpstr>
      <vt:lpstr>Retrospect</vt:lpstr>
      <vt:lpstr>       Working with Teaching Assistants (TAs):  A roundtable discussion on strategies for success  Facilitators </vt:lpstr>
      <vt:lpstr> Goals  </vt:lpstr>
      <vt:lpstr>PowerPoint Presentation</vt:lpstr>
      <vt:lpstr>Introductions</vt:lpstr>
      <vt:lpstr>                         TA Roles &amp; Responsibilities           </vt:lpstr>
      <vt:lpstr>Scenarios</vt:lpstr>
      <vt:lpstr>Optimizing the TA Experience &amp; Staying Connected</vt:lpstr>
      <vt:lpstr>Thank you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 PowerPoint_updated 5.12.17</dc:title>
  <dc:creator>Michael P. Dunlop</dc:creator>
  <cp:lastModifiedBy>Heather Dwyer</cp:lastModifiedBy>
  <cp:revision>26</cp:revision>
  <dcterms:created xsi:type="dcterms:W3CDTF">2017-05-12T19:21:58Z</dcterms:created>
  <dcterms:modified xsi:type="dcterms:W3CDTF">2017-05-19T17:57:42Z</dcterms:modified>
</cp:coreProperties>
</file>